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0" r:id="rId2"/>
    <p:sldId id="301" r:id="rId3"/>
    <p:sldId id="304" r:id="rId4"/>
    <p:sldId id="312" r:id="rId5"/>
    <p:sldId id="289" r:id="rId6"/>
    <p:sldId id="281" r:id="rId7"/>
    <p:sldId id="283" r:id="rId8"/>
    <p:sldId id="268" r:id="rId9"/>
    <p:sldId id="313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020-8B85-DA46-99BD-5778B154117A}" type="datetimeFigureOut">
              <a:rPr lang="en-US" smtClean="0"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.follows@arts.ac.uk" TargetMode="External"/><Relationship Id="rId4" Type="http://schemas.openxmlformats.org/officeDocument/2006/relationships/hyperlink" Target="mailto:j.d.jackson@arts.ac.uk" TargetMode="External"/><Relationship Id="rId5" Type="http://schemas.openxmlformats.org/officeDocument/2006/relationships/hyperlink" Target="http://process.arts.ac.uk/users/cfollows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8" Type="http://schemas.openxmlformats.org/officeDocument/2006/relationships/image" Target="../media/image4.png"/><Relationship Id="rId9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aldigitalbaseline.myblog.arts.ac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467"/>
            <a:ext cx="8229600" cy="5984123"/>
          </a:xfrm>
        </p:spPr>
        <p:txBody>
          <a:bodyPr>
            <a:normAutofit/>
          </a:bodyPr>
          <a:lstStyle/>
          <a:p>
            <a:r>
              <a:rPr lang="en-US" b="1" dirty="0" smtClean="0"/>
              <a:t>Chris Follows &amp; John Jackson</a:t>
            </a:r>
            <a:br>
              <a:rPr lang="en-US" b="1" dirty="0" smtClean="0"/>
            </a:br>
            <a:r>
              <a:rPr lang="en-US" b="1" dirty="0" smtClean="0"/>
              <a:t>University of the arts London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ALT-C 2012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14 September 2012</a:t>
            </a:r>
            <a:endParaRPr lang="en-US" i="1" dirty="0"/>
          </a:p>
        </p:txBody>
      </p:sp>
      <p:pic>
        <p:nvPicPr>
          <p:cNvPr id="4" name="Picture 3" descr="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6" name="Picture 5" descr="UAL_Logo_Black_A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8" name="Picture 7" descr="pre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9" name="Picture 8" descr="{5D1F17ED-BEA2-4AFD-BE84-00FAF85CABD6}JISCLogoep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ur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92"/>
            <a:ext cx="9144000" cy="9495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1417638"/>
            <a:ext cx="836647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Chris Follows and John Jackson</a:t>
            </a:r>
          </a:p>
          <a:p>
            <a:r>
              <a:rPr lang="en-US" sz="2400" dirty="0" smtClean="0"/>
              <a:t>University </a:t>
            </a:r>
            <a:r>
              <a:rPr lang="en-US" sz="2400" dirty="0"/>
              <a:t>of the Arts London</a:t>
            </a:r>
            <a:br>
              <a:rPr lang="en-US" sz="2400" dirty="0"/>
            </a:br>
            <a:r>
              <a:rPr lang="en-US" sz="2400" dirty="0"/>
              <a:t>272 High </a:t>
            </a:r>
            <a:r>
              <a:rPr lang="en-US" sz="2400" dirty="0" err="1"/>
              <a:t>Holborn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London</a:t>
            </a:r>
            <a:br>
              <a:rPr lang="en-US" sz="2400" dirty="0"/>
            </a:br>
            <a:r>
              <a:rPr lang="en-US" sz="2400" dirty="0"/>
              <a:t>WC1V 7EY</a:t>
            </a:r>
          </a:p>
          <a:p>
            <a:endParaRPr lang="en-US" sz="2400" dirty="0"/>
          </a:p>
          <a:p>
            <a:r>
              <a:rPr lang="en-US" sz="2400" dirty="0"/>
              <a:t>Email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c.follows@</a:t>
            </a:r>
            <a:r>
              <a:rPr lang="en-US" sz="2400" dirty="0" smtClean="0">
                <a:hlinkClick r:id="rId3"/>
              </a:rPr>
              <a:t>arts.ac.uk</a:t>
            </a:r>
            <a:r>
              <a:rPr lang="en-US" sz="2400" dirty="0" smtClean="0"/>
              <a:t> &amp; </a:t>
            </a:r>
            <a:r>
              <a:rPr lang="is-IS" sz="2400" dirty="0">
                <a:hlinkClick r:id="rId4"/>
              </a:rPr>
              <a:t>j.d.jackson@</a:t>
            </a:r>
            <a:r>
              <a:rPr lang="is-IS" sz="2400" dirty="0" smtClean="0">
                <a:hlinkClick r:id="rId4"/>
              </a:rPr>
              <a:t>arts.ac.uk</a:t>
            </a:r>
            <a:r>
              <a:rPr lang="is-I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Profile: </a:t>
            </a:r>
            <a:r>
              <a:rPr lang="en-US" sz="2400" dirty="0">
                <a:hlinkClick r:id="rId5"/>
              </a:rPr>
              <a:t>http://process.arts.ac.uk/users/cfollows</a:t>
            </a:r>
            <a:r>
              <a:rPr lang="en-US" sz="2400" dirty="0"/>
              <a:t>    </a:t>
            </a:r>
          </a:p>
          <a:p>
            <a:endParaRPr lang="en-US" sz="2400" dirty="0"/>
          </a:p>
        </p:txBody>
      </p:sp>
      <p:pic>
        <p:nvPicPr>
          <p:cNvPr id="10" name="Picture 9" descr="b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11" name="Picture 10" descr="UAL_Logo_Black_AW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12" name="Picture 11" descr="previe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13" name="Picture 12" descr="{5D1F17ED-BEA2-4AFD-BE84-00FAF85CABD6}JISCLogoeps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Integration into Arts Learning (DIAL)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489"/>
            <a:ext cx="8229600" cy="34067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Partially </a:t>
            </a:r>
            <a:r>
              <a:rPr lang="en-US" dirty="0"/>
              <a:t>funded by </a:t>
            </a:r>
            <a:r>
              <a:rPr lang="en-US" dirty="0" smtClean="0"/>
              <a:t>JISC.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year </a:t>
            </a:r>
            <a:r>
              <a:rPr lang="en-US" dirty="0" smtClean="0"/>
              <a:t>project, year one completed</a:t>
            </a:r>
            <a:r>
              <a:rPr lang="en-US" dirty="0"/>
              <a:t>. 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DIAL project </a:t>
            </a:r>
            <a:r>
              <a:rPr lang="en-US" dirty="0"/>
              <a:t>aims to improve graduate employability and develop confidence and capability in the adoption and integration of digitally enhanced learning for staff and students.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5" name="Picture 4" descr="UAL_Logo_Black_A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6" name="Picture 5" descr="pre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7" name="Picture 6" descr="{5D1F17ED-BEA2-4AFD-BE84-00FAF85CABD6}JISCLogoep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675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“You </a:t>
            </a:r>
            <a:r>
              <a:rPr lang="en-US" sz="4000" b="1" dirty="0"/>
              <a:t>make me feel physically </a:t>
            </a:r>
            <a:r>
              <a:rPr lang="en-US" sz="4000" b="1" dirty="0" smtClean="0"/>
              <a:t>sick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/>
              <a:t>when I hear you </a:t>
            </a:r>
            <a:r>
              <a:rPr lang="en-US" sz="4000" b="1" dirty="0" smtClean="0"/>
              <a:t>talk……about using ‘digital” 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384300" y="4483566"/>
            <a:ext cx="760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Course Director UAL </a:t>
            </a:r>
            <a:r>
              <a:rPr lang="en-US" sz="2800" dirty="0"/>
              <a:t>academic </a:t>
            </a:r>
            <a:r>
              <a:rPr lang="en-US" sz="2800" dirty="0" smtClean="0"/>
              <a:t>leaders</a:t>
            </a:r>
            <a:r>
              <a:rPr lang="en-US" sz="2800" dirty="0"/>
              <a:t> </a:t>
            </a:r>
            <a:r>
              <a:rPr lang="en-US" sz="2800" dirty="0" smtClean="0"/>
              <a:t>forum 2012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5" name="Picture 4" descr="UAL_Logo_Black_A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6" name="Picture 5" descr="pre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7" name="Picture 6" descr="{5D1F17ED-BEA2-4AFD-BE84-00FAF85CABD6}JISCLogoep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small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</a:t>
            </a:r>
            <a:r>
              <a:rPr lang="en-US" dirty="0" smtClean="0"/>
              <a:t>identified</a:t>
            </a:r>
          </a:p>
          <a:p>
            <a:r>
              <a:rPr lang="en-US" dirty="0" smtClean="0"/>
              <a:t>Time to develop</a:t>
            </a:r>
          </a:p>
          <a:p>
            <a:r>
              <a:rPr lang="en-US" dirty="0" smtClean="0"/>
              <a:t>Grassroots</a:t>
            </a:r>
          </a:p>
          <a:p>
            <a:r>
              <a:rPr lang="en-US" dirty="0"/>
              <a:t>P</a:t>
            </a:r>
            <a:r>
              <a:rPr lang="en-US" dirty="0" smtClean="0"/>
              <a:t>roblem based</a:t>
            </a:r>
          </a:p>
          <a:p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based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Open </a:t>
            </a:r>
            <a:r>
              <a:rPr lang="en-US" dirty="0"/>
              <a:t>content communities </a:t>
            </a:r>
            <a:r>
              <a:rPr lang="en-US" dirty="0" smtClean="0"/>
              <a:t>(Culture of helping </a:t>
            </a:r>
            <a:r>
              <a:rPr lang="en-US" dirty="0"/>
              <a:t>each </a:t>
            </a:r>
            <a:r>
              <a:rPr lang="en-US" dirty="0" smtClean="0"/>
              <a:t>other)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5" name="Picture 4" descr="UAL_Logo_Black_A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6" name="Picture 5" descr="pre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7" name="Picture 6" descr="{5D1F17ED-BEA2-4AFD-BE84-00FAF85CABD6}JISCLogoep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2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Early thoughts and common features from DIAL evaluation of pilot projects: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8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DIAL projects provide opportunity for personal reflections on personal roles and emerge from long-standing challenges people want to tackle, and perhaps up to now have not had the time or resources to attend to </a:t>
            </a:r>
            <a:r>
              <a:rPr lang="en-US" dirty="0" smtClean="0"/>
              <a:t>them: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Teachers’ fear of learning in public. (Online reflective practice)</a:t>
            </a:r>
          </a:p>
          <a:p>
            <a:r>
              <a:rPr lang="en-US" dirty="0"/>
              <a:t>Dealing with the discomfort of making curricular resources public. (Open educational </a:t>
            </a:r>
            <a:r>
              <a:rPr lang="en-US" dirty="0" smtClean="0"/>
              <a:t>resources, OER)</a:t>
            </a:r>
            <a:endParaRPr lang="en-US" dirty="0"/>
          </a:p>
          <a:p>
            <a:r>
              <a:rPr lang="en-US" dirty="0"/>
              <a:t>Anxieties relating to presenting </a:t>
            </a:r>
            <a:r>
              <a:rPr lang="en-US" dirty="0" smtClean="0"/>
              <a:t>oneself </a:t>
            </a:r>
            <a:r>
              <a:rPr lang="en-US" dirty="0"/>
              <a:t>online. (</a:t>
            </a:r>
            <a:r>
              <a:rPr lang="en-US" dirty="0" smtClean="0"/>
              <a:t>Professional open/online identities)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7" name="Picture 6" descr="UAL_Logo_Black_A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8" name="Picture 7" descr="pre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9" name="Picture 8" descr="{5D1F17ED-BEA2-4AFD-BE84-00FAF85CABD6}JISCLogoep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9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405"/>
          </a:xfrm>
        </p:spPr>
        <p:txBody>
          <a:bodyPr>
            <a:noAutofit/>
          </a:bodyPr>
          <a:lstStyle/>
          <a:p>
            <a:r>
              <a:rPr lang="en-US" sz="2000" dirty="0"/>
              <a:t>The ‘digital baseline’ blogs </a:t>
            </a:r>
            <a:r>
              <a:rPr lang="hr-HR" sz="2000" dirty="0" smtClean="0">
                <a:hlinkClick r:id="rId2"/>
              </a:rPr>
              <a:t>http</a:t>
            </a:r>
            <a:r>
              <a:rPr lang="hr-HR" sz="2000" dirty="0">
                <a:hlinkClick r:id="rId2"/>
              </a:rPr>
              <a:t>://ualdigitalbaseline.myblog.arts.ac.uk</a:t>
            </a:r>
            <a:r>
              <a:rPr lang="hr-HR" sz="2000" dirty="0" smtClean="0">
                <a:hlinkClick r:id="rId2"/>
              </a:rPr>
              <a:t>/</a:t>
            </a:r>
            <a:r>
              <a:rPr lang="hr-HR" sz="2000" dirty="0" smtClean="0"/>
              <a:t> </a:t>
            </a:r>
            <a:endParaRPr lang="en-US" sz="2000" dirty="0"/>
          </a:p>
        </p:txBody>
      </p:sp>
      <p:pic>
        <p:nvPicPr>
          <p:cNvPr id="5" name="Content Placeholder 4" descr="Screen Shot 2012-06-11 at 17.09.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b="9564"/>
          <a:stretch>
            <a:fillRect/>
          </a:stretch>
        </p:blipFill>
        <p:spPr>
          <a:xfrm>
            <a:off x="457200" y="982609"/>
            <a:ext cx="8229600" cy="4525963"/>
          </a:xfrm>
        </p:spPr>
      </p:pic>
      <p:pic>
        <p:nvPicPr>
          <p:cNvPr id="7" name="Picture 6" descr="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8" name="Picture 7" descr="UAL_Logo_Black_A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9" name="Picture 8" descr="previ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10" name="Picture 9" descr="{5D1F17ED-BEA2-4AFD-BE84-00FAF85CABD6}JISCLogoep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68"/>
            <a:ext cx="8229600" cy="1132451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DIAL Surveys</a:t>
            </a:r>
            <a:br>
              <a:rPr lang="en-US" sz="3200" dirty="0" smtClean="0"/>
            </a:br>
            <a:r>
              <a:rPr lang="en-US" sz="3200" b="1" dirty="0" smtClean="0"/>
              <a:t>Your Digital World - please tell us more!</a:t>
            </a:r>
            <a:br>
              <a:rPr lang="en-US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" name="Content Placeholder 9" descr="screenshot.49 -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4" r="-15634"/>
          <a:stretch>
            <a:fillRect/>
          </a:stretch>
        </p:blipFill>
        <p:spPr>
          <a:xfrm>
            <a:off x="457200" y="1089790"/>
            <a:ext cx="8229600" cy="4525963"/>
          </a:xfrm>
        </p:spPr>
      </p:pic>
      <p:pic>
        <p:nvPicPr>
          <p:cNvPr id="11" name="Picture 10" descr="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12" name="Picture 11" descr="UAL_Logo_Black_A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13" name="Picture 12" descr="previ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14" name="Picture 13" descr="{5D1F17ED-BEA2-4AFD-BE84-00FAF85CABD6}JISCLogoep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6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808"/>
            <a:ext cx="8229600" cy="105482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Open online </a:t>
            </a:r>
            <a:r>
              <a:rPr lang="en-US" sz="3200" b="1" dirty="0"/>
              <a:t>specialist </a:t>
            </a:r>
            <a:r>
              <a:rPr lang="en-US" sz="3200" b="1" dirty="0" smtClean="0"/>
              <a:t>groups</a:t>
            </a:r>
            <a:endParaRPr lang="en-US" sz="3200" dirty="0"/>
          </a:p>
        </p:txBody>
      </p:sp>
      <p:pic>
        <p:nvPicPr>
          <p:cNvPr id="6" name="Content Placeholder 5" descr="all projec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45" b="-11445"/>
          <a:stretch>
            <a:fillRect/>
          </a:stretch>
        </p:blipFill>
        <p:spPr>
          <a:xfrm>
            <a:off x="457200" y="1084040"/>
            <a:ext cx="8229600" cy="4525963"/>
          </a:xfrm>
        </p:spPr>
      </p:pic>
      <p:pic>
        <p:nvPicPr>
          <p:cNvPr id="5" name="Picture 4" descr="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6460839"/>
            <a:ext cx="1117600" cy="393700"/>
          </a:xfrm>
          <a:prstGeom prst="rect">
            <a:avLst/>
          </a:prstGeom>
        </p:spPr>
      </p:pic>
      <p:pic>
        <p:nvPicPr>
          <p:cNvPr id="7" name="Picture 6" descr="UAL_Logo_Black_A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8" name="Picture 7" descr="previ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9" name="Picture 8" descr="{5D1F17ED-BEA2-4AFD-BE84-00FAF85CABD6}JISCLogoep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6"/>
            <a:ext cx="8229600" cy="591886"/>
          </a:xfrm>
        </p:spPr>
        <p:txBody>
          <a:bodyPr>
            <a:noAutofit/>
          </a:bodyPr>
          <a:lstStyle/>
          <a:p>
            <a:r>
              <a:rPr lang="en-US" sz="2800" dirty="0"/>
              <a:t>Support cross department/project </a:t>
            </a:r>
            <a:r>
              <a:rPr lang="en-US" sz="2800" dirty="0" smtClean="0"/>
              <a:t>collaboration</a:t>
            </a:r>
            <a:endParaRPr lang="en-US" sz="2800" dirty="0"/>
          </a:p>
        </p:txBody>
      </p:sp>
      <p:pic>
        <p:nvPicPr>
          <p:cNvPr id="4" name="Content Placeholder 3" descr="Guardian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1" r="-14381"/>
          <a:stretch>
            <a:fillRect/>
          </a:stretch>
        </p:blipFill>
        <p:spPr>
          <a:xfrm>
            <a:off x="457200" y="769296"/>
            <a:ext cx="8229600" cy="4525963"/>
          </a:xfrm>
        </p:spPr>
      </p:pic>
      <p:pic>
        <p:nvPicPr>
          <p:cNvPr id="5" name="Picture 4" descr="UAL_Logo_Black_A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0" y="5942236"/>
            <a:ext cx="2129367" cy="529035"/>
          </a:xfrm>
          <a:prstGeom prst="rect">
            <a:avLst/>
          </a:prstGeom>
        </p:spPr>
      </p:pic>
      <p:pic>
        <p:nvPicPr>
          <p:cNvPr id="6" name="Picture 5" descr="pre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8" y="5688897"/>
            <a:ext cx="810364" cy="786053"/>
          </a:xfrm>
          <a:prstGeom prst="rect">
            <a:avLst/>
          </a:prstGeom>
        </p:spPr>
      </p:pic>
      <p:pic>
        <p:nvPicPr>
          <p:cNvPr id="7" name="Picture 6" descr="{5D1F17ED-BEA2-4AFD-BE84-00FAF85CABD6}JISCLogoep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3" y="5752447"/>
            <a:ext cx="1257300" cy="66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7461" y="5330092"/>
            <a:ext cx="6432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http://</a:t>
            </a:r>
            <a:r>
              <a:rPr lang="pl-PL" sz="1400" dirty="0" err="1"/>
              <a:t>www.guardian.co.uk</a:t>
            </a:r>
            <a:r>
              <a:rPr lang="pl-PL" sz="1400" dirty="0"/>
              <a:t>/</a:t>
            </a:r>
            <a:r>
              <a:rPr lang="pl-PL" sz="1400" dirty="0" err="1"/>
              <a:t>culture</a:t>
            </a:r>
            <a:r>
              <a:rPr lang="pl-PL" sz="1400" dirty="0"/>
              <a:t>-</a:t>
            </a:r>
            <a:r>
              <a:rPr lang="pl-PL" sz="1400" dirty="0" err="1"/>
              <a:t>professionals</a:t>
            </a:r>
            <a:r>
              <a:rPr lang="pl-PL" sz="1400" dirty="0"/>
              <a:t>-network/</a:t>
            </a:r>
            <a:r>
              <a:rPr lang="pl-PL" sz="1400" dirty="0" err="1"/>
              <a:t>culture</a:t>
            </a:r>
            <a:r>
              <a:rPr lang="pl-PL" sz="1400" dirty="0"/>
              <a:t>-</a:t>
            </a:r>
            <a:r>
              <a:rPr lang="pl-PL" sz="1400" dirty="0" err="1"/>
              <a:t>professionals</a:t>
            </a:r>
            <a:r>
              <a:rPr lang="pl-PL" sz="1400" dirty="0"/>
              <a:t>-blog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252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167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Chris Follows &amp; John Jackson University of the arts London  ALT-C 2012  14 September 2012</vt:lpstr>
      <vt:lpstr>Digital Integration into Arts Learning (DIAL) project</vt:lpstr>
      <vt:lpstr>“You make me feel physically sick  when I hear you talk……about using ‘digital”  </vt:lpstr>
      <vt:lpstr>DIAL small projects</vt:lpstr>
      <vt:lpstr>Early thoughts and common features from DIAL evaluation of pilot projects:  </vt:lpstr>
      <vt:lpstr>The ‘digital baseline’ blogs http://ualdigitalbaseline.myblog.arts.ac.uk/ </vt:lpstr>
      <vt:lpstr> DIAL Surveys Your Digital World - please tell us more!   </vt:lpstr>
      <vt:lpstr>Open online specialist groups</vt:lpstr>
      <vt:lpstr>Support cross department/project collaboration</vt:lpstr>
      <vt:lpstr>Thank you </vt:lpstr>
    </vt:vector>
  </TitlesOfParts>
  <Company>University of the Arts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128</cp:revision>
  <dcterms:created xsi:type="dcterms:W3CDTF">2012-07-09T10:47:45Z</dcterms:created>
  <dcterms:modified xsi:type="dcterms:W3CDTF">2012-09-10T19:53:25Z</dcterms:modified>
</cp:coreProperties>
</file>