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6.jpg" ContentType="image/jpeg"/>
  <Override PartName="/ppt/media/image18.JPG" ContentType="image/jpeg"/>
  <Override PartName="/ppt/media/image20.jpg" ContentType="image/jpeg"/>
  <Override PartName="/ppt/media/image22.jpg" ContentType="image/jpeg"/>
  <Override PartName="/ppt/media/image2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302" r:id="rId3"/>
    <p:sldId id="304" r:id="rId4"/>
    <p:sldId id="303" r:id="rId5"/>
    <p:sldId id="296" r:id="rId6"/>
    <p:sldId id="273" r:id="rId7"/>
    <p:sldId id="298" r:id="rId8"/>
    <p:sldId id="264" r:id="rId9"/>
    <p:sldId id="285" r:id="rId10"/>
    <p:sldId id="290" r:id="rId11"/>
    <p:sldId id="300" r:id="rId12"/>
    <p:sldId id="301" r:id="rId13"/>
    <p:sldId id="289" r:id="rId14"/>
    <p:sldId id="281" r:id="rId15"/>
    <p:sldId id="283" r:id="rId16"/>
    <p:sldId id="284" r:id="rId17"/>
    <p:sldId id="299" r:id="rId18"/>
    <p:sldId id="293" r:id="rId19"/>
    <p:sldId id="308" r:id="rId20"/>
    <p:sldId id="305" r:id="rId21"/>
    <p:sldId id="274" r:id="rId22"/>
    <p:sldId id="258" r:id="rId23"/>
    <p:sldId id="292" r:id="rId24"/>
    <p:sldId id="309" r:id="rId25"/>
    <p:sldId id="277" r:id="rId26"/>
    <p:sldId id="306" r:id="rId27"/>
    <p:sldId id="262" r:id="rId28"/>
    <p:sldId id="270" r:id="rId29"/>
    <p:sldId id="272" r:id="rId30"/>
    <p:sldId id="287" r:id="rId31"/>
    <p:sldId id="291" r:id="rId32"/>
    <p:sldId id="278" r:id="rId33"/>
    <p:sldId id="279" r:id="rId34"/>
    <p:sldId id="307" r:id="rId35"/>
    <p:sldId id="268" r:id="rId36"/>
    <p:sldId id="295"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104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12B020-8B85-DA46-99BD-5778B154117A}" type="datetimeFigureOut">
              <a:rPr lang="en-US" smtClean="0"/>
              <a:t>05/09/2012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11ED-A464-464C-BE8B-BB5F4A910F4E}" type="slidenum">
              <a:rPr lang="en-US" smtClean="0"/>
              <a:t>‹#›</a:t>
            </a:fld>
            <a:endParaRPr lang="en-US"/>
          </a:p>
        </p:txBody>
      </p:sp>
    </p:spTree>
    <p:extLst>
      <p:ext uri="{BB962C8B-B14F-4D97-AF65-F5344CB8AC3E}">
        <p14:creationId xmlns:p14="http://schemas.microsoft.com/office/powerpoint/2010/main" val="1758174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2B020-8B85-DA46-99BD-5778B154117A}" type="datetimeFigureOut">
              <a:rPr lang="en-US" smtClean="0"/>
              <a:t>05/09/2012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11ED-A464-464C-BE8B-BB5F4A910F4E}" type="slidenum">
              <a:rPr lang="en-US" smtClean="0"/>
              <a:t>‹#›</a:t>
            </a:fld>
            <a:endParaRPr lang="en-US"/>
          </a:p>
        </p:txBody>
      </p:sp>
    </p:spTree>
    <p:extLst>
      <p:ext uri="{BB962C8B-B14F-4D97-AF65-F5344CB8AC3E}">
        <p14:creationId xmlns:p14="http://schemas.microsoft.com/office/powerpoint/2010/main" val="307247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2B020-8B85-DA46-99BD-5778B154117A}" type="datetimeFigureOut">
              <a:rPr lang="en-US" smtClean="0"/>
              <a:t>05/09/2012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11ED-A464-464C-BE8B-BB5F4A910F4E}" type="slidenum">
              <a:rPr lang="en-US" smtClean="0"/>
              <a:t>‹#›</a:t>
            </a:fld>
            <a:endParaRPr lang="en-US"/>
          </a:p>
        </p:txBody>
      </p:sp>
    </p:spTree>
    <p:extLst>
      <p:ext uri="{BB962C8B-B14F-4D97-AF65-F5344CB8AC3E}">
        <p14:creationId xmlns:p14="http://schemas.microsoft.com/office/powerpoint/2010/main" val="3009540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2B020-8B85-DA46-99BD-5778B154117A}" type="datetimeFigureOut">
              <a:rPr lang="en-US" smtClean="0"/>
              <a:t>05/09/2012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11ED-A464-464C-BE8B-BB5F4A910F4E}" type="slidenum">
              <a:rPr lang="en-US" smtClean="0"/>
              <a:t>‹#›</a:t>
            </a:fld>
            <a:endParaRPr lang="en-US"/>
          </a:p>
        </p:txBody>
      </p:sp>
    </p:spTree>
    <p:extLst>
      <p:ext uri="{BB962C8B-B14F-4D97-AF65-F5344CB8AC3E}">
        <p14:creationId xmlns:p14="http://schemas.microsoft.com/office/powerpoint/2010/main" val="3771349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12B020-8B85-DA46-99BD-5778B154117A}" type="datetimeFigureOut">
              <a:rPr lang="en-US" smtClean="0"/>
              <a:t>05/09/2012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011ED-A464-464C-BE8B-BB5F4A910F4E}" type="slidenum">
              <a:rPr lang="en-US" smtClean="0"/>
              <a:t>‹#›</a:t>
            </a:fld>
            <a:endParaRPr lang="en-US"/>
          </a:p>
        </p:txBody>
      </p:sp>
    </p:spTree>
    <p:extLst>
      <p:ext uri="{BB962C8B-B14F-4D97-AF65-F5344CB8AC3E}">
        <p14:creationId xmlns:p14="http://schemas.microsoft.com/office/powerpoint/2010/main" val="106506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12B020-8B85-DA46-99BD-5778B154117A}" type="datetimeFigureOut">
              <a:rPr lang="en-US" smtClean="0"/>
              <a:t>05/09/2012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011ED-A464-464C-BE8B-BB5F4A910F4E}" type="slidenum">
              <a:rPr lang="en-US" smtClean="0"/>
              <a:t>‹#›</a:t>
            </a:fld>
            <a:endParaRPr lang="en-US"/>
          </a:p>
        </p:txBody>
      </p:sp>
    </p:spTree>
    <p:extLst>
      <p:ext uri="{BB962C8B-B14F-4D97-AF65-F5344CB8AC3E}">
        <p14:creationId xmlns:p14="http://schemas.microsoft.com/office/powerpoint/2010/main" val="210397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12B020-8B85-DA46-99BD-5778B154117A}" type="datetimeFigureOut">
              <a:rPr lang="en-US" smtClean="0"/>
              <a:t>05/09/2012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4011ED-A464-464C-BE8B-BB5F4A910F4E}" type="slidenum">
              <a:rPr lang="en-US" smtClean="0"/>
              <a:t>‹#›</a:t>
            </a:fld>
            <a:endParaRPr lang="en-US"/>
          </a:p>
        </p:txBody>
      </p:sp>
    </p:spTree>
    <p:extLst>
      <p:ext uri="{BB962C8B-B14F-4D97-AF65-F5344CB8AC3E}">
        <p14:creationId xmlns:p14="http://schemas.microsoft.com/office/powerpoint/2010/main" val="407087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2B020-8B85-DA46-99BD-5778B154117A}" type="datetimeFigureOut">
              <a:rPr lang="en-US" smtClean="0"/>
              <a:t>05/09/2012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4011ED-A464-464C-BE8B-BB5F4A910F4E}" type="slidenum">
              <a:rPr lang="en-US" smtClean="0"/>
              <a:t>‹#›</a:t>
            </a:fld>
            <a:endParaRPr lang="en-US"/>
          </a:p>
        </p:txBody>
      </p:sp>
    </p:spTree>
    <p:extLst>
      <p:ext uri="{BB962C8B-B14F-4D97-AF65-F5344CB8AC3E}">
        <p14:creationId xmlns:p14="http://schemas.microsoft.com/office/powerpoint/2010/main" val="3923102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2B020-8B85-DA46-99BD-5778B154117A}" type="datetimeFigureOut">
              <a:rPr lang="en-US" smtClean="0"/>
              <a:t>05/09/2012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4011ED-A464-464C-BE8B-BB5F4A910F4E}" type="slidenum">
              <a:rPr lang="en-US" smtClean="0"/>
              <a:t>‹#›</a:t>
            </a:fld>
            <a:endParaRPr lang="en-US"/>
          </a:p>
        </p:txBody>
      </p:sp>
    </p:spTree>
    <p:extLst>
      <p:ext uri="{BB962C8B-B14F-4D97-AF65-F5344CB8AC3E}">
        <p14:creationId xmlns:p14="http://schemas.microsoft.com/office/powerpoint/2010/main" val="2965791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2B020-8B85-DA46-99BD-5778B154117A}" type="datetimeFigureOut">
              <a:rPr lang="en-US" smtClean="0"/>
              <a:t>05/09/2012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011ED-A464-464C-BE8B-BB5F4A910F4E}" type="slidenum">
              <a:rPr lang="en-US" smtClean="0"/>
              <a:t>‹#›</a:t>
            </a:fld>
            <a:endParaRPr lang="en-US"/>
          </a:p>
        </p:txBody>
      </p:sp>
    </p:spTree>
    <p:extLst>
      <p:ext uri="{BB962C8B-B14F-4D97-AF65-F5344CB8AC3E}">
        <p14:creationId xmlns:p14="http://schemas.microsoft.com/office/powerpoint/2010/main" val="25929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2B020-8B85-DA46-99BD-5778B154117A}" type="datetimeFigureOut">
              <a:rPr lang="en-US" smtClean="0"/>
              <a:t>05/09/2012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011ED-A464-464C-BE8B-BB5F4A910F4E}" type="slidenum">
              <a:rPr lang="en-US" smtClean="0"/>
              <a:t>‹#›</a:t>
            </a:fld>
            <a:endParaRPr lang="en-US"/>
          </a:p>
        </p:txBody>
      </p:sp>
    </p:spTree>
    <p:extLst>
      <p:ext uri="{BB962C8B-B14F-4D97-AF65-F5344CB8AC3E}">
        <p14:creationId xmlns:p14="http://schemas.microsoft.com/office/powerpoint/2010/main" val="7286439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2B020-8B85-DA46-99BD-5778B154117A}" type="datetimeFigureOut">
              <a:rPr lang="en-US" smtClean="0"/>
              <a:t>05/09/2012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011ED-A464-464C-BE8B-BB5F4A910F4E}" type="slidenum">
              <a:rPr lang="en-US" smtClean="0"/>
              <a:t>‹#›</a:t>
            </a:fld>
            <a:endParaRPr lang="en-US"/>
          </a:p>
        </p:txBody>
      </p:sp>
    </p:spTree>
    <p:extLst>
      <p:ext uri="{BB962C8B-B14F-4D97-AF65-F5344CB8AC3E}">
        <p14:creationId xmlns:p14="http://schemas.microsoft.com/office/powerpoint/2010/main" val="1681942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hyperlink" Target="http://ualdigitalbaseline.myblog.arts.ac.u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hyperlink" Target="mailto:c.follows@wimbledon.arts.ac.uk" TargetMode="External"/><Relationship Id="rId4" Type="http://schemas.openxmlformats.org/officeDocument/2006/relationships/image" Target="../media/image11.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467"/>
            <a:ext cx="8229600" cy="5984123"/>
          </a:xfrm>
        </p:spPr>
        <p:txBody>
          <a:bodyPr>
            <a:normAutofit/>
          </a:bodyPr>
          <a:lstStyle/>
          <a:p>
            <a:r>
              <a:rPr lang="en-US" b="1" dirty="0" smtClean="0"/>
              <a:t>Chris Follows</a:t>
            </a:r>
            <a:br>
              <a:rPr lang="en-US" b="1" dirty="0" smtClean="0"/>
            </a:br>
            <a:r>
              <a:rPr lang="en-US" dirty="0"/>
              <a:t>process.arts.ac.uk</a:t>
            </a:r>
            <a:br>
              <a:rPr lang="en-US" dirty="0"/>
            </a:br>
            <a:r>
              <a:rPr lang="en-US" dirty="0"/>
              <a:t> DIAL &amp; SCORE</a:t>
            </a:r>
            <a:r>
              <a:rPr lang="en-US" b="1" dirty="0" smtClean="0"/>
              <a:t/>
            </a:r>
            <a:br>
              <a:rPr lang="en-US" b="1" dirty="0" smtClean="0"/>
            </a:br>
            <a:r>
              <a:rPr lang="en-US" b="1" dirty="0"/>
              <a:t/>
            </a:r>
            <a:br>
              <a:rPr lang="en-US" b="1" dirty="0"/>
            </a:br>
            <a:r>
              <a:rPr lang="en-US" b="1" dirty="0" smtClean="0"/>
              <a:t>Del 2012 </a:t>
            </a:r>
            <a:br>
              <a:rPr lang="en-US" b="1" dirty="0" smtClean="0"/>
            </a:br>
            <a:r>
              <a:rPr lang="en-US" b="1" dirty="0" smtClean="0"/>
              <a:t>5 September 2012</a:t>
            </a:r>
            <a:endParaRPr lang="en-US" dirty="0"/>
          </a:p>
        </p:txBody>
      </p:sp>
      <p:pic>
        <p:nvPicPr>
          <p:cNvPr id="4" name="Picture 3" descr="b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3679" y="3583122"/>
            <a:ext cx="1117600" cy="393700"/>
          </a:xfrm>
          <a:prstGeom prst="rect">
            <a:avLst/>
          </a:prstGeom>
        </p:spPr>
      </p:pic>
      <p:pic>
        <p:nvPicPr>
          <p:cNvPr id="5" name="Picture 4" descr="resizeimage.php.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5" y="28222"/>
            <a:ext cx="2829575" cy="1886383"/>
          </a:xfrm>
          <a:prstGeom prst="rect">
            <a:avLst/>
          </a:prstGeom>
        </p:spPr>
      </p:pic>
      <p:pic>
        <p:nvPicPr>
          <p:cNvPr id="6" name="Picture 5" descr="skip a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5300" y="6146800"/>
            <a:ext cx="3568700" cy="711200"/>
          </a:xfrm>
          <a:prstGeom prst="rect">
            <a:avLst/>
          </a:prstGeom>
        </p:spPr>
      </p:pic>
    </p:spTree>
    <p:extLst>
      <p:ext uri="{BB962C8B-B14F-4D97-AF65-F5344CB8AC3E}">
        <p14:creationId xmlns:p14="http://schemas.microsoft.com/office/powerpoint/2010/main" val="3845625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r>
              <a:rPr lang="en-US" dirty="0"/>
              <a:t>P</a:t>
            </a:r>
            <a:r>
              <a:rPr lang="en-US" dirty="0" smtClean="0"/>
              <a:t>articipation May 2012 </a:t>
            </a:r>
            <a:endParaRPr lang="en-US" dirty="0"/>
          </a:p>
        </p:txBody>
      </p:sp>
      <p:sp>
        <p:nvSpPr>
          <p:cNvPr id="3" name="Content Placeholder 2"/>
          <p:cNvSpPr>
            <a:spLocks noGrp="1"/>
          </p:cNvSpPr>
          <p:nvPr>
            <p:ph idx="1"/>
          </p:nvPr>
        </p:nvSpPr>
        <p:spPr>
          <a:xfrm>
            <a:off x="4900706" y="1457425"/>
            <a:ext cx="4034118" cy="5087239"/>
          </a:xfrm>
        </p:spPr>
        <p:txBody>
          <a:bodyPr>
            <a:noAutofit/>
          </a:bodyPr>
          <a:lstStyle/>
          <a:p>
            <a:pPr marL="0" indent="0">
              <a:buNone/>
            </a:pPr>
            <a:r>
              <a:rPr lang="en-US" sz="2400" b="1" dirty="0"/>
              <a:t>Logged in users </a:t>
            </a:r>
            <a:r>
              <a:rPr lang="en-US" sz="2400" dirty="0"/>
              <a:t>= </a:t>
            </a:r>
            <a:r>
              <a:rPr lang="en-US" sz="2400" dirty="0" smtClean="0"/>
              <a:t>362</a:t>
            </a:r>
          </a:p>
          <a:p>
            <a:pPr marL="0" indent="0">
              <a:buNone/>
            </a:pPr>
            <a:endParaRPr lang="en-US" sz="2400" dirty="0" smtClean="0"/>
          </a:p>
          <a:p>
            <a:pPr marL="0" indent="0">
              <a:buNone/>
            </a:pPr>
            <a:r>
              <a:rPr lang="en-US" sz="2400" b="1" dirty="0" smtClean="0"/>
              <a:t>All content posts </a:t>
            </a:r>
            <a:r>
              <a:rPr lang="en-US" sz="2400" dirty="0"/>
              <a:t>= </a:t>
            </a:r>
            <a:r>
              <a:rPr lang="en-US" sz="2400" dirty="0" smtClean="0"/>
              <a:t>1450.</a:t>
            </a:r>
            <a:endParaRPr lang="en-US" sz="2400" dirty="0"/>
          </a:p>
          <a:p>
            <a:r>
              <a:rPr lang="en-US" sz="2400" dirty="0"/>
              <a:t>V</a:t>
            </a:r>
            <a:r>
              <a:rPr lang="en-US" sz="2400" dirty="0" smtClean="0"/>
              <a:t>ideo direct </a:t>
            </a:r>
            <a:r>
              <a:rPr lang="en-US" sz="2400" dirty="0"/>
              <a:t>= </a:t>
            </a:r>
            <a:r>
              <a:rPr lang="en-US" sz="2400" dirty="0" smtClean="0"/>
              <a:t>195.</a:t>
            </a:r>
            <a:endParaRPr lang="en-US" sz="2400" dirty="0"/>
          </a:p>
          <a:p>
            <a:r>
              <a:rPr lang="en-US" sz="2400" dirty="0"/>
              <a:t>3rd Party video posts = </a:t>
            </a:r>
            <a:r>
              <a:rPr lang="en-US" sz="2400" dirty="0" smtClean="0"/>
              <a:t>150.</a:t>
            </a:r>
            <a:endParaRPr lang="en-US" sz="2400" dirty="0"/>
          </a:p>
          <a:p>
            <a:r>
              <a:rPr lang="en-US" sz="2400" dirty="0"/>
              <a:t>Image/text/audio = </a:t>
            </a:r>
            <a:r>
              <a:rPr lang="en-US" sz="2400" dirty="0" smtClean="0"/>
              <a:t>950.</a:t>
            </a:r>
            <a:endParaRPr lang="en-US" sz="2400" dirty="0"/>
          </a:p>
          <a:p>
            <a:r>
              <a:rPr lang="en-US" sz="2400" dirty="0"/>
              <a:t>Forum </a:t>
            </a:r>
            <a:r>
              <a:rPr lang="en-US" sz="2400" dirty="0" smtClean="0"/>
              <a:t>topics </a:t>
            </a:r>
            <a:r>
              <a:rPr lang="en-US" sz="2400" dirty="0"/>
              <a:t>= </a:t>
            </a:r>
            <a:r>
              <a:rPr lang="en-US" sz="2400" dirty="0" smtClean="0"/>
              <a:t>105.</a:t>
            </a:r>
          </a:p>
          <a:p>
            <a:endParaRPr lang="en-US" sz="2400" dirty="0"/>
          </a:p>
          <a:p>
            <a:pPr marL="0" indent="0">
              <a:buNone/>
            </a:pPr>
            <a:r>
              <a:rPr lang="en-US" sz="2400" b="1" dirty="0" smtClean="0"/>
              <a:t>Conversation:</a:t>
            </a:r>
          </a:p>
          <a:p>
            <a:r>
              <a:rPr lang="en-US" sz="2400" dirty="0" smtClean="0"/>
              <a:t>Comments </a:t>
            </a:r>
            <a:r>
              <a:rPr lang="en-US" sz="2400" dirty="0"/>
              <a:t>= </a:t>
            </a:r>
            <a:r>
              <a:rPr lang="en-US" sz="2400" dirty="0" smtClean="0"/>
              <a:t>470.</a:t>
            </a:r>
            <a:endParaRPr lang="en-US" sz="2400" dirty="0"/>
          </a:p>
          <a:p>
            <a:r>
              <a:rPr lang="en-US" sz="2400" dirty="0"/>
              <a:t>Tags = </a:t>
            </a:r>
            <a:r>
              <a:rPr lang="en-US" sz="2400" dirty="0" smtClean="0"/>
              <a:t>Thousands.</a:t>
            </a:r>
            <a:endParaRPr lang="en-US" sz="2400" dirty="0"/>
          </a:p>
          <a:p>
            <a:pPr marL="0" indent="0">
              <a:buNone/>
            </a:pPr>
            <a:endParaRPr lang="en-US" sz="2400" dirty="0"/>
          </a:p>
        </p:txBody>
      </p:sp>
      <p:pic>
        <p:nvPicPr>
          <p:cNvPr id="6" name="Picture 5" descr="analytics-may-june-20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61447"/>
            <a:ext cx="4176717" cy="3883218"/>
          </a:xfrm>
          <a:prstGeom prst="rect">
            <a:avLst/>
          </a:prstGeom>
        </p:spPr>
      </p:pic>
      <p:sp>
        <p:nvSpPr>
          <p:cNvPr id="7" name="TextBox 6"/>
          <p:cNvSpPr txBox="1"/>
          <p:nvPr/>
        </p:nvSpPr>
        <p:spPr>
          <a:xfrm>
            <a:off x="457200" y="1184119"/>
            <a:ext cx="2921067" cy="1477328"/>
          </a:xfrm>
          <a:prstGeom prst="rect">
            <a:avLst/>
          </a:prstGeom>
          <a:noFill/>
        </p:spPr>
        <p:txBody>
          <a:bodyPr wrap="none" rtlCol="0">
            <a:spAutoFit/>
          </a:bodyPr>
          <a:lstStyle/>
          <a:p>
            <a:r>
              <a:rPr lang="en-US" b="1" dirty="0" smtClean="0"/>
              <a:t>AVERAGE PER MONTH:</a:t>
            </a:r>
          </a:p>
          <a:p>
            <a:r>
              <a:rPr lang="en-US" dirty="0" smtClean="0"/>
              <a:t>4k </a:t>
            </a:r>
            <a:r>
              <a:rPr lang="en-US" dirty="0"/>
              <a:t>visitors a </a:t>
            </a:r>
            <a:r>
              <a:rPr lang="en-US" dirty="0" smtClean="0"/>
              <a:t>month.</a:t>
            </a:r>
            <a:endParaRPr lang="en-US" dirty="0"/>
          </a:p>
          <a:p>
            <a:r>
              <a:rPr lang="en-US" dirty="0"/>
              <a:t>2-3k unique visitors a </a:t>
            </a:r>
            <a:r>
              <a:rPr lang="en-US" dirty="0" smtClean="0"/>
              <a:t>month.</a:t>
            </a:r>
          </a:p>
          <a:p>
            <a:endParaRPr lang="en-US" dirty="0" smtClean="0"/>
          </a:p>
          <a:p>
            <a:r>
              <a:rPr lang="en-US" b="1" dirty="0"/>
              <a:t>Below </a:t>
            </a:r>
            <a:r>
              <a:rPr lang="en-US" b="1" dirty="0" smtClean="0"/>
              <a:t>Analytics May 2012:</a:t>
            </a:r>
            <a:endParaRPr lang="en-US" b="1" dirty="0"/>
          </a:p>
        </p:txBody>
      </p:sp>
      <p:pic>
        <p:nvPicPr>
          <p:cNvPr id="8" name="Picture 7" descr="zer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29506134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467"/>
            <a:ext cx="8229600" cy="5984123"/>
          </a:xfrm>
        </p:spPr>
        <p:txBody>
          <a:bodyPr>
            <a:normAutofit/>
          </a:bodyPr>
          <a:lstStyle/>
          <a:p>
            <a:r>
              <a:rPr lang="en-US" b="1" dirty="0"/>
              <a:t>Open Education in Practice. Hard and soft skills for creating open educational resources (OERs) and open content communities</a:t>
            </a:r>
            <a:r>
              <a:rPr lang="en-US" b="1" dirty="0" smtClean="0"/>
              <a:t/>
            </a:r>
            <a:br>
              <a:rPr lang="en-US" b="1" dirty="0" smtClean="0"/>
            </a:br>
            <a:r>
              <a:rPr lang="en-US" b="1" dirty="0"/>
              <a:t/>
            </a:r>
            <a:br>
              <a:rPr lang="en-US" b="1" dirty="0"/>
            </a:br>
            <a:r>
              <a:rPr lang="en-US" dirty="0" smtClean="0"/>
              <a:t>process.arts.ac.uk</a:t>
            </a:r>
            <a:r>
              <a:rPr lang="en-US" dirty="0"/>
              <a:t/>
            </a:r>
            <a:br>
              <a:rPr lang="en-US" dirty="0"/>
            </a:br>
            <a:r>
              <a:rPr lang="en-US" dirty="0" smtClean="0"/>
              <a:t> </a:t>
            </a:r>
            <a:r>
              <a:rPr lang="en-US" dirty="0" smtClean="0">
                <a:solidFill>
                  <a:srgbClr val="FF0000"/>
                </a:solidFill>
              </a:rPr>
              <a:t>DIAL</a:t>
            </a:r>
            <a:r>
              <a:rPr lang="en-US" dirty="0" smtClean="0"/>
              <a:t> &amp; SCORE</a:t>
            </a:r>
            <a:endParaRPr lang="en-US" dirty="0"/>
          </a:p>
        </p:txBody>
      </p:sp>
      <p:pic>
        <p:nvPicPr>
          <p:cNvPr id="3" name="Picture 2" descr="skip 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300" y="6146800"/>
            <a:ext cx="3568700" cy="711200"/>
          </a:xfrm>
          <a:prstGeom prst="rect">
            <a:avLst/>
          </a:prstGeom>
        </p:spPr>
      </p:pic>
    </p:spTree>
    <p:extLst>
      <p:ext uri="{BB962C8B-B14F-4D97-AF65-F5344CB8AC3E}">
        <p14:creationId xmlns:p14="http://schemas.microsoft.com/office/powerpoint/2010/main" val="3239115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Digital Integration into Arts Learning (DIAL) project</a:t>
            </a:r>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r>
              <a:rPr lang="en-US" dirty="0"/>
              <a:t>P</a:t>
            </a:r>
            <a:r>
              <a:rPr lang="en-US" dirty="0" smtClean="0"/>
              <a:t>artially </a:t>
            </a:r>
            <a:r>
              <a:rPr lang="en-US" dirty="0"/>
              <a:t>funded by </a:t>
            </a:r>
            <a:r>
              <a:rPr lang="en-US" dirty="0" smtClean="0"/>
              <a:t>JISC.</a:t>
            </a:r>
          </a:p>
          <a:p>
            <a:r>
              <a:rPr lang="en-US" dirty="0"/>
              <a:t>T</a:t>
            </a:r>
            <a:r>
              <a:rPr lang="en-US" dirty="0" smtClean="0"/>
              <a:t>wo </a:t>
            </a:r>
            <a:r>
              <a:rPr lang="en-US" dirty="0"/>
              <a:t>year project of which </a:t>
            </a:r>
            <a:r>
              <a:rPr lang="en-US" dirty="0" smtClean="0"/>
              <a:t>9 </a:t>
            </a:r>
            <a:r>
              <a:rPr lang="en-US" dirty="0"/>
              <a:t>months have been completed.  </a:t>
            </a:r>
            <a:endParaRPr lang="en-US" dirty="0" smtClean="0"/>
          </a:p>
          <a:p>
            <a:r>
              <a:rPr lang="en-US" dirty="0" smtClean="0"/>
              <a:t>DIAL project </a:t>
            </a:r>
            <a:r>
              <a:rPr lang="en-US" dirty="0"/>
              <a:t>aims to improve graduate employability and develop confidence and capability in the adoption and integration of digitally enhanced learning for staff and students.</a:t>
            </a:r>
          </a:p>
          <a:p>
            <a:pPr marL="0" indent="0">
              <a:buNone/>
            </a:pPr>
            <a:endParaRPr lang="en-US" dirty="0"/>
          </a:p>
        </p:txBody>
      </p:sp>
    </p:spTree>
    <p:extLst>
      <p:ext uri="{BB962C8B-B14F-4D97-AF65-F5344CB8AC3E}">
        <p14:creationId xmlns:p14="http://schemas.microsoft.com/office/powerpoint/2010/main" val="2197510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200" b="1" dirty="0"/>
              <a:t>Early thoughts and common features from DIAL evaluation of pilot projects: </a:t>
            </a:r>
            <a:r>
              <a:rPr lang="en-US" sz="3200" dirty="0"/>
              <a:t/>
            </a:r>
            <a:br>
              <a:rPr lang="en-US" sz="3200" dirty="0"/>
            </a:br>
            <a:endParaRPr lang="en-US" sz="3200" dirty="0"/>
          </a:p>
        </p:txBody>
      </p:sp>
      <p:sp>
        <p:nvSpPr>
          <p:cNvPr id="3" name="Content Placeholder 2"/>
          <p:cNvSpPr>
            <a:spLocks noGrp="1"/>
          </p:cNvSpPr>
          <p:nvPr>
            <p:ph idx="1"/>
          </p:nvPr>
        </p:nvSpPr>
        <p:spPr>
          <a:xfrm>
            <a:off x="457200" y="1600200"/>
            <a:ext cx="8229600" cy="4869329"/>
          </a:xfrm>
        </p:spPr>
        <p:txBody>
          <a:bodyPr>
            <a:normAutofit fontScale="85000" lnSpcReduction="20000"/>
          </a:bodyPr>
          <a:lstStyle/>
          <a:p>
            <a:pPr marL="0" indent="0">
              <a:buNone/>
            </a:pPr>
            <a:r>
              <a:rPr lang="en-US" dirty="0" smtClean="0"/>
              <a:t>The </a:t>
            </a:r>
            <a:r>
              <a:rPr lang="en-US" dirty="0"/>
              <a:t>DIAL projects provide opportunity for personal reflections on personal roles and emerge from long-standing challenges people want to tackle, and perhaps up to now have not had the time or resources to attend to them. Some common OEP related aspects being addressed by DIAL: </a:t>
            </a:r>
            <a:r>
              <a:rPr lang="en-US" dirty="0" smtClean="0"/>
              <a:t/>
            </a:r>
            <a:br>
              <a:rPr lang="en-US" dirty="0" smtClean="0"/>
            </a:br>
            <a:endParaRPr lang="en-US" dirty="0"/>
          </a:p>
          <a:p>
            <a:r>
              <a:rPr lang="en-US" dirty="0"/>
              <a:t>Teachers’ fear of learning in public. (Online reflective practice)</a:t>
            </a:r>
          </a:p>
          <a:p>
            <a:r>
              <a:rPr lang="en-US" dirty="0"/>
              <a:t>Dealing with the discomfort of making curricular resources public. (Open educational </a:t>
            </a:r>
            <a:r>
              <a:rPr lang="en-US" dirty="0" smtClean="0"/>
              <a:t>resources, OER)</a:t>
            </a:r>
            <a:endParaRPr lang="en-US" dirty="0"/>
          </a:p>
          <a:p>
            <a:r>
              <a:rPr lang="en-US" dirty="0"/>
              <a:t>Anxieties relating to presenting oneself in video and online. (</a:t>
            </a:r>
            <a:r>
              <a:rPr lang="en-US" dirty="0" smtClean="0"/>
              <a:t>Professional open/online identities)</a:t>
            </a:r>
            <a:endParaRPr lang="en-US" dirty="0"/>
          </a:p>
          <a:p>
            <a:pPr marL="0" indent="0">
              <a:buNone/>
            </a:pPr>
            <a:endParaRPr lang="en-US" dirty="0"/>
          </a:p>
        </p:txBody>
      </p:sp>
      <p:pic>
        <p:nvPicPr>
          <p:cNvPr id="4" name="Picture 3" descr="zer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20826977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The ‘digital baseline’ blogs will record all aspects of digital life, including learning &amp;</a:t>
            </a:r>
            <a:r>
              <a:rPr lang="en-US" sz="2000" dirty="0" smtClean="0"/>
              <a:t> </a:t>
            </a:r>
            <a:r>
              <a:rPr lang="en-US" sz="2000" dirty="0"/>
              <a:t>teaching, college, department, course &amp;</a:t>
            </a:r>
            <a:r>
              <a:rPr lang="en-US" sz="2000" dirty="0" smtClean="0"/>
              <a:t> </a:t>
            </a:r>
            <a:r>
              <a:rPr lang="en-US" sz="2000" dirty="0"/>
              <a:t>individual </a:t>
            </a:r>
            <a:r>
              <a:rPr lang="en-US" sz="2000" dirty="0" smtClean="0"/>
              <a:t>perspectives </a:t>
            </a:r>
            <a:r>
              <a:rPr lang="hr-HR" sz="2000" dirty="0">
                <a:hlinkClick r:id="rId2"/>
              </a:rPr>
              <a:t>http://ualdigitalbaseline.myblog.arts.ac.uk</a:t>
            </a:r>
            <a:r>
              <a:rPr lang="hr-HR" sz="2000" dirty="0" smtClean="0">
                <a:hlinkClick r:id="rId2"/>
              </a:rPr>
              <a:t>/</a:t>
            </a:r>
            <a:r>
              <a:rPr lang="hr-HR" sz="2000" dirty="0" smtClean="0"/>
              <a:t> </a:t>
            </a:r>
            <a:endParaRPr lang="en-US" sz="2000" dirty="0"/>
          </a:p>
        </p:txBody>
      </p:sp>
      <p:pic>
        <p:nvPicPr>
          <p:cNvPr id="5" name="Content Placeholder 4" descr="Screen Shot 2012-06-11 at 17.09.12.png"/>
          <p:cNvPicPr>
            <a:picLocks noGrp="1" noChangeAspect="1"/>
          </p:cNvPicPr>
          <p:nvPr>
            <p:ph idx="1"/>
          </p:nvPr>
        </p:nvPicPr>
        <p:blipFill>
          <a:blip r:embed="rId3">
            <a:extLst>
              <a:ext uri="{28A0092B-C50C-407E-A947-70E740481C1C}">
                <a14:useLocalDpi xmlns:a14="http://schemas.microsoft.com/office/drawing/2010/main" val="0"/>
              </a:ext>
            </a:extLst>
          </a:blip>
          <a:srcRect t="9564" b="9564"/>
          <a:stretch>
            <a:fillRect/>
          </a:stretch>
        </p:blipFill>
        <p:spPr/>
      </p:pic>
      <p:pic>
        <p:nvPicPr>
          <p:cNvPr id="6" name="Picture 5" descr="b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9123" y="6320677"/>
            <a:ext cx="1117600" cy="393700"/>
          </a:xfrm>
          <a:prstGeom prst="rect">
            <a:avLst/>
          </a:prstGeom>
        </p:spPr>
      </p:pic>
    </p:spTree>
    <p:extLst>
      <p:ext uri="{BB962C8B-B14F-4D97-AF65-F5344CB8AC3E}">
        <p14:creationId xmlns:p14="http://schemas.microsoft.com/office/powerpoint/2010/main" val="188079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32451"/>
          </a:xfrm>
        </p:spPr>
        <p:txBody>
          <a:bodyPr>
            <a:noAutofit/>
          </a:bodyPr>
          <a:lstStyle/>
          <a:p>
            <a:r>
              <a:rPr lang="en-US" sz="3200" dirty="0" smtClean="0"/>
              <a:t/>
            </a:r>
            <a:br>
              <a:rPr lang="en-US" sz="3200" dirty="0" smtClean="0"/>
            </a:br>
            <a:r>
              <a:rPr lang="en-US" sz="3200" dirty="0" smtClean="0"/>
              <a:t>Surveys</a:t>
            </a:r>
            <a:br>
              <a:rPr lang="en-US" sz="3200" dirty="0" smtClean="0"/>
            </a:br>
            <a:r>
              <a:rPr lang="en-US" sz="3200" b="1" dirty="0" smtClean="0"/>
              <a:t>Your Digital World - please tell us more!</a:t>
            </a:r>
            <a:br>
              <a:rPr lang="en-US" sz="3200" b="1" dirty="0" smtClean="0"/>
            </a:br>
            <a:r>
              <a:rPr lang="fr-FR" sz="3200" b="1" dirty="0" smtClean="0"/>
              <a:t/>
            </a:r>
            <a:br>
              <a:rPr lang="fr-FR" sz="3200" b="1" dirty="0" smtClean="0"/>
            </a:br>
            <a:r>
              <a:rPr lang="en-US" sz="3200" dirty="0" smtClean="0"/>
              <a:t> </a:t>
            </a:r>
            <a:endParaRPr lang="en-US" sz="3200" dirty="0"/>
          </a:p>
        </p:txBody>
      </p:sp>
      <p:pic>
        <p:nvPicPr>
          <p:cNvPr id="4" name="Content Placeholder 3" descr="Screen Shot 2012-05-22 at 10.16.24.png"/>
          <p:cNvPicPr>
            <a:picLocks noGrp="1" noChangeAspect="1"/>
          </p:cNvPicPr>
          <p:nvPr>
            <p:ph idx="1"/>
          </p:nvPr>
        </p:nvPicPr>
        <p:blipFill>
          <a:blip r:embed="rId2">
            <a:extLst>
              <a:ext uri="{28A0092B-C50C-407E-A947-70E740481C1C}">
                <a14:useLocalDpi xmlns:a14="http://schemas.microsoft.com/office/drawing/2010/main" val="0"/>
              </a:ext>
            </a:extLst>
          </a:blip>
          <a:srcRect l="1056" r="1056"/>
          <a:stretch>
            <a:fillRect/>
          </a:stretch>
        </p:blipFill>
        <p:spPr/>
      </p:pic>
      <p:pic>
        <p:nvPicPr>
          <p:cNvPr id="5" name="Picture 4" descr="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123" y="6320677"/>
            <a:ext cx="1117600" cy="393700"/>
          </a:xfrm>
          <a:prstGeom prst="rect">
            <a:avLst/>
          </a:prstGeom>
        </p:spPr>
      </p:pic>
    </p:spTree>
    <p:extLst>
      <p:ext uri="{BB962C8B-B14F-4D97-AF65-F5344CB8AC3E}">
        <p14:creationId xmlns:p14="http://schemas.microsoft.com/office/powerpoint/2010/main" val="30876630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30110"/>
            <a:ext cx="8229600" cy="1143000"/>
          </a:xfrm>
        </p:spPr>
        <p:txBody>
          <a:bodyPr>
            <a:normAutofit/>
          </a:bodyPr>
          <a:lstStyle/>
          <a:p>
            <a:r>
              <a:rPr lang="en-US" sz="1400" dirty="0"/>
              <a:t>http://</a:t>
            </a:r>
            <a:r>
              <a:rPr lang="en-US" sz="1400" dirty="0" err="1"/>
              <a:t>www.metro.co.uk</a:t>
            </a:r>
            <a:r>
              <a:rPr lang="en-US" sz="1400" dirty="0"/>
              <a:t>/tech/908698-facebook-sets-out-plans-to-put-adverts-in-users-newsfeeds</a:t>
            </a:r>
          </a:p>
        </p:txBody>
      </p:sp>
      <p:pic>
        <p:nvPicPr>
          <p:cNvPr id="4" name="Content Placeholder 3" descr="facebook.png"/>
          <p:cNvPicPr>
            <a:picLocks noGrp="1" noChangeAspect="1"/>
          </p:cNvPicPr>
          <p:nvPr>
            <p:ph idx="1"/>
          </p:nvPr>
        </p:nvPicPr>
        <p:blipFill>
          <a:blip r:embed="rId2">
            <a:extLst>
              <a:ext uri="{28A0092B-C50C-407E-A947-70E740481C1C}">
                <a14:useLocalDpi xmlns:a14="http://schemas.microsoft.com/office/drawing/2010/main" val="0"/>
              </a:ext>
            </a:extLst>
          </a:blip>
          <a:srcRect l="-38139" r="-38139"/>
          <a:stretch>
            <a:fillRect/>
          </a:stretch>
        </p:blipFill>
        <p:spPr>
          <a:xfrm>
            <a:off x="-1178814" y="165677"/>
            <a:ext cx="9811522" cy="5395959"/>
          </a:xfrm>
        </p:spPr>
      </p:pic>
      <p:pic>
        <p:nvPicPr>
          <p:cNvPr id="5" name="Picture 4" descr="skip 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300" y="6146800"/>
            <a:ext cx="3568700" cy="711200"/>
          </a:xfrm>
          <a:prstGeom prst="rect">
            <a:avLst/>
          </a:prstGeom>
        </p:spPr>
      </p:pic>
    </p:spTree>
    <p:extLst>
      <p:ext uri="{BB962C8B-B14F-4D97-AF65-F5344CB8AC3E}">
        <p14:creationId xmlns:p14="http://schemas.microsoft.com/office/powerpoint/2010/main" val="1035304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r>
              <a:rPr lang="fr-FR" dirty="0" err="1" smtClean="0"/>
              <a:t>onnectivity</a:t>
            </a:r>
            <a:r>
              <a:rPr lang="fr-FR" dirty="0" smtClean="0"/>
              <a:t> </a:t>
            </a:r>
            <a:r>
              <a:rPr lang="fr-FR" dirty="0" err="1" smtClean="0"/>
              <a:t>is</a:t>
            </a:r>
            <a:r>
              <a:rPr lang="fr-FR" dirty="0" smtClean="0"/>
              <a:t> </a:t>
            </a:r>
            <a:r>
              <a:rPr lang="fr-FR" dirty="0" err="1" smtClean="0"/>
              <a:t>king</a:t>
            </a:r>
            <a:endParaRPr lang="en-US" dirty="0"/>
          </a:p>
        </p:txBody>
      </p:sp>
      <p:sp>
        <p:nvSpPr>
          <p:cNvPr id="3" name="Content Placeholder 2"/>
          <p:cNvSpPr>
            <a:spLocks noGrp="1"/>
          </p:cNvSpPr>
          <p:nvPr>
            <p:ph idx="1"/>
          </p:nvPr>
        </p:nvSpPr>
        <p:spPr/>
        <p:txBody>
          <a:bodyPr>
            <a:normAutofit fontScale="92500"/>
          </a:bodyPr>
          <a:lstStyle/>
          <a:p>
            <a:r>
              <a:rPr lang="fr-FR" dirty="0" smtClean="0"/>
              <a:t>‘Content </a:t>
            </a:r>
            <a:r>
              <a:rPr lang="fr-FR" dirty="0" err="1" smtClean="0"/>
              <a:t>is</a:t>
            </a:r>
            <a:r>
              <a:rPr lang="fr-FR" dirty="0" smtClean="0"/>
              <a:t> not </a:t>
            </a:r>
            <a:r>
              <a:rPr lang="fr-FR" dirty="0" err="1" smtClean="0"/>
              <a:t>king</a:t>
            </a:r>
            <a:r>
              <a:rPr lang="fr-FR" dirty="0" smtClean="0"/>
              <a:t>’ (</a:t>
            </a:r>
            <a:r>
              <a:rPr lang="pl-PL" i="1" dirty="0"/>
              <a:t>Andrew </a:t>
            </a:r>
            <a:r>
              <a:rPr lang="pl-PL" i="1" dirty="0" err="1"/>
              <a:t>Odlyzko’s</a:t>
            </a:r>
            <a:r>
              <a:rPr lang="fr-FR" dirty="0" smtClean="0"/>
              <a:t>)</a:t>
            </a:r>
          </a:p>
          <a:p>
            <a:endParaRPr lang="fr-FR" dirty="0"/>
          </a:p>
          <a:p>
            <a:r>
              <a:rPr lang="en-US" dirty="0" smtClean="0"/>
              <a:t>‘Despite </a:t>
            </a:r>
            <a:r>
              <a:rPr lang="en-US" dirty="0"/>
              <a:t>the rhetoric of the content industry, the most valuable contribution to our economy comes from connectivity, not content. Content is the ginger in gingerbread—important, no doubt, but nothing like the most valuable component in the mix</a:t>
            </a:r>
            <a:r>
              <a:rPr lang="en-US" dirty="0" smtClean="0"/>
              <a:t>.’ </a:t>
            </a:r>
            <a:r>
              <a:rPr lang="en-US" i="1" dirty="0" smtClean="0"/>
              <a:t>(Remix</a:t>
            </a:r>
            <a:r>
              <a:rPr lang="en-US" i="1" dirty="0"/>
              <a:t>: Making Art and Commerce Thrive in the Hybrid </a:t>
            </a:r>
            <a:r>
              <a:rPr lang="en-US" i="1" dirty="0" smtClean="0"/>
              <a:t>Economy. Lawrence </a:t>
            </a:r>
            <a:r>
              <a:rPr lang="en-US" i="1" dirty="0" err="1" smtClean="0"/>
              <a:t>Lessig</a:t>
            </a:r>
            <a:r>
              <a:rPr lang="en-US" i="1" dirty="0" smtClean="0"/>
              <a:t>)</a:t>
            </a:r>
            <a:endParaRPr lang="en-US" i="1" dirty="0"/>
          </a:p>
          <a:p>
            <a:endParaRPr lang="fr-FR" dirty="0" smtClean="0"/>
          </a:p>
          <a:p>
            <a:endParaRPr lang="en-US" dirty="0"/>
          </a:p>
        </p:txBody>
      </p:sp>
    </p:spTree>
    <p:extLst>
      <p:ext uri="{BB962C8B-B14F-4D97-AF65-F5344CB8AC3E}">
        <p14:creationId xmlns:p14="http://schemas.microsoft.com/office/powerpoint/2010/main" val="1080433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Handling OER Rich media</a:t>
            </a:r>
            <a:r>
              <a:rPr lang="en-US" dirty="0"/>
              <a:t> </a:t>
            </a:r>
          </a:p>
        </p:txBody>
      </p:sp>
      <p:pic>
        <p:nvPicPr>
          <p:cNvPr id="4" name="Content Placeholder 3" descr="funnding oer.png"/>
          <p:cNvPicPr>
            <a:picLocks noGrp="1" noChangeAspect="1"/>
          </p:cNvPicPr>
          <p:nvPr>
            <p:ph idx="1"/>
          </p:nvPr>
        </p:nvPicPr>
        <p:blipFill>
          <a:blip r:embed="rId3">
            <a:extLst>
              <a:ext uri="{28A0092B-C50C-407E-A947-70E740481C1C}">
                <a14:useLocalDpi xmlns:a14="http://schemas.microsoft.com/office/drawing/2010/main" val="0"/>
              </a:ext>
            </a:extLst>
          </a:blip>
          <a:srcRect t="-6430" b="-6430"/>
          <a:stretch>
            <a:fillRect/>
          </a:stretch>
        </p:blipFill>
        <p:spPr/>
      </p:pic>
    </p:spTree>
    <p:extLst>
      <p:ext uri="{BB962C8B-B14F-4D97-AF65-F5344CB8AC3E}">
        <p14:creationId xmlns:p14="http://schemas.microsoft.com/office/powerpoint/2010/main" val="1499459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06.jpg"/>
          <p:cNvPicPr>
            <a:picLocks noGrp="1" noChangeAspect="1"/>
          </p:cNvPicPr>
          <p:nvPr>
            <p:ph idx="1"/>
          </p:nvPr>
        </p:nvPicPr>
        <p:blipFill>
          <a:blip r:embed="rId2">
            <a:extLst>
              <a:ext uri="{28A0092B-C50C-407E-A947-70E740481C1C}">
                <a14:useLocalDpi xmlns:a14="http://schemas.microsoft.com/office/drawing/2010/main" val="0"/>
              </a:ext>
            </a:extLst>
          </a:blip>
          <a:srcRect l="697" r="697"/>
          <a:stretch>
            <a:fillRect/>
          </a:stretch>
        </p:blipFill>
        <p:spPr>
          <a:xfrm>
            <a:off x="457200" y="331788"/>
            <a:ext cx="8229600" cy="6259512"/>
          </a:xfrm>
        </p:spPr>
      </p:pic>
    </p:spTree>
    <p:extLst>
      <p:ext uri="{BB962C8B-B14F-4D97-AF65-F5344CB8AC3E}">
        <p14:creationId xmlns:p14="http://schemas.microsoft.com/office/powerpoint/2010/main" val="132773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7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343473"/>
          </a:xfrm>
        </p:spPr>
        <p:txBody>
          <a:bodyPr>
            <a:normAutofit/>
          </a:bodyPr>
          <a:lstStyle/>
          <a:p>
            <a:r>
              <a:rPr lang="en-US" sz="4000" b="1" dirty="0" smtClean="0"/>
              <a:t>“You </a:t>
            </a:r>
            <a:r>
              <a:rPr lang="en-US" sz="4000" b="1" dirty="0"/>
              <a:t>make me feel physically </a:t>
            </a:r>
            <a:r>
              <a:rPr lang="en-US" sz="4000" b="1" dirty="0" smtClean="0"/>
              <a:t>sick</a:t>
            </a:r>
            <a:br>
              <a:rPr lang="en-US" sz="4000" b="1" dirty="0" smtClean="0"/>
            </a:br>
            <a:r>
              <a:rPr lang="en-US" sz="4000" b="1" dirty="0" smtClean="0"/>
              <a:t> </a:t>
            </a:r>
            <a:r>
              <a:rPr lang="en-US" sz="4000" b="1" dirty="0"/>
              <a:t>when I hear you </a:t>
            </a:r>
            <a:r>
              <a:rPr lang="en-US" sz="4000" b="1" dirty="0" smtClean="0"/>
              <a:t>talk…” </a:t>
            </a:r>
            <a:r>
              <a:rPr lang="en-US" sz="4000" b="1" dirty="0"/>
              <a:t/>
            </a:r>
            <a:br>
              <a:rPr lang="en-US" sz="4000" b="1" dirty="0"/>
            </a:br>
            <a:endParaRPr lang="en-US" sz="4000" dirty="0"/>
          </a:p>
        </p:txBody>
      </p:sp>
      <p:sp>
        <p:nvSpPr>
          <p:cNvPr id="6" name="Rectangle 5"/>
          <p:cNvSpPr/>
          <p:nvPr/>
        </p:nvSpPr>
        <p:spPr>
          <a:xfrm>
            <a:off x="3781775" y="6046163"/>
            <a:ext cx="5545666" cy="954107"/>
          </a:xfrm>
          <a:prstGeom prst="rect">
            <a:avLst/>
          </a:prstGeom>
        </p:spPr>
        <p:txBody>
          <a:bodyPr wrap="square">
            <a:spAutoFit/>
          </a:bodyPr>
          <a:lstStyle/>
          <a:p>
            <a:r>
              <a:rPr lang="en-US" sz="2800" dirty="0" smtClean="0"/>
              <a:t>UAL </a:t>
            </a:r>
            <a:r>
              <a:rPr lang="en-US" sz="2800" dirty="0"/>
              <a:t>academic </a:t>
            </a:r>
            <a:r>
              <a:rPr lang="en-US" sz="2800" dirty="0" smtClean="0"/>
              <a:t>leaders</a:t>
            </a:r>
            <a:r>
              <a:rPr lang="en-US" sz="2800" dirty="0"/>
              <a:t> </a:t>
            </a:r>
            <a:r>
              <a:rPr lang="en-US" sz="2800" dirty="0" smtClean="0"/>
              <a:t>forum 2012</a:t>
            </a:r>
            <a:r>
              <a:rPr lang="en-US" sz="2800" dirty="0"/>
              <a:t/>
            </a:r>
            <a:br>
              <a:rPr lang="en-US" sz="2800" dirty="0"/>
            </a:br>
            <a:endParaRPr lang="en-US" sz="2800" dirty="0"/>
          </a:p>
        </p:txBody>
      </p:sp>
    </p:spTree>
    <p:extLst>
      <p:ext uri="{BB962C8B-B14F-4D97-AF65-F5344CB8AC3E}">
        <p14:creationId xmlns:p14="http://schemas.microsoft.com/office/powerpoint/2010/main" val="4007832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467"/>
            <a:ext cx="8229600" cy="5984123"/>
          </a:xfrm>
        </p:spPr>
        <p:txBody>
          <a:bodyPr>
            <a:normAutofit/>
          </a:bodyPr>
          <a:lstStyle/>
          <a:p>
            <a:r>
              <a:rPr lang="en-US" b="1" dirty="0">
                <a:solidFill>
                  <a:srgbClr val="FF0000"/>
                </a:solidFill>
              </a:rPr>
              <a:t>Open Education in Practice</a:t>
            </a:r>
            <a:r>
              <a:rPr lang="en-US" b="1" dirty="0"/>
              <a:t>. Hard and soft skills for creating open educational resources (OERs) and open content communities</a:t>
            </a:r>
            <a:r>
              <a:rPr lang="en-US" b="1" dirty="0" smtClean="0"/>
              <a:t/>
            </a:r>
            <a:br>
              <a:rPr lang="en-US" b="1" dirty="0" smtClean="0"/>
            </a:br>
            <a:r>
              <a:rPr lang="en-US" b="1" dirty="0"/>
              <a:t/>
            </a:r>
            <a:br>
              <a:rPr lang="en-US" b="1" dirty="0"/>
            </a:br>
            <a:r>
              <a:rPr lang="en-US" dirty="0" smtClean="0"/>
              <a:t>process.arts.ac.uk</a:t>
            </a:r>
            <a:r>
              <a:rPr lang="en-US" dirty="0"/>
              <a:t/>
            </a:r>
            <a:br>
              <a:rPr lang="en-US" dirty="0"/>
            </a:br>
            <a:r>
              <a:rPr lang="en-US" dirty="0" smtClean="0"/>
              <a:t> DIAL &amp; SCORE</a:t>
            </a:r>
            <a:endParaRPr lang="en-US" dirty="0"/>
          </a:p>
        </p:txBody>
      </p:sp>
    </p:spTree>
    <p:extLst>
      <p:ext uri="{BB962C8B-B14F-4D97-AF65-F5344CB8AC3E}">
        <p14:creationId xmlns:p14="http://schemas.microsoft.com/office/powerpoint/2010/main" val="112935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102"/>
            <a:ext cx="8229600" cy="1143000"/>
          </a:xfrm>
        </p:spPr>
        <p:txBody>
          <a:bodyPr>
            <a:normAutofit/>
          </a:bodyPr>
          <a:lstStyle/>
          <a:p>
            <a:r>
              <a:rPr lang="en-US" sz="1400" dirty="0" err="1"/>
              <a:t>Shreeve</a:t>
            </a:r>
            <a:r>
              <a:rPr lang="en-US" sz="1400" dirty="0"/>
              <a:t>, A. (2008). Transitions: variations in tutors' experience of practice and teaching relations in art and design. PhD Thesis, Lancaster University, Lancaster)</a:t>
            </a:r>
            <a:r>
              <a:rPr lang="en-US" sz="1400" dirty="0" smtClean="0"/>
              <a:t>: </a:t>
            </a:r>
            <a:r>
              <a:rPr lang="en-US" sz="1400" b="1" dirty="0" err="1" smtClean="0"/>
              <a:t>Shreeve’s</a:t>
            </a:r>
            <a:r>
              <a:rPr lang="en-US" sz="1400" b="1" dirty="0" smtClean="0"/>
              <a:t> </a:t>
            </a:r>
            <a:r>
              <a:rPr lang="en-US" sz="1400" b="1" dirty="0"/>
              <a:t>5</a:t>
            </a:r>
            <a:r>
              <a:rPr lang="en-US" sz="1400" dirty="0"/>
              <a:t> </a:t>
            </a:r>
            <a:r>
              <a:rPr lang="en-US" sz="1400" b="1" dirty="0"/>
              <a:t>Categories of practice.</a:t>
            </a:r>
            <a:r>
              <a:rPr lang="en-US" sz="1400" dirty="0"/>
              <a:t> Relationships between professional practice and teaching practice. </a:t>
            </a:r>
          </a:p>
        </p:txBody>
      </p:sp>
      <p:pic>
        <p:nvPicPr>
          <p:cNvPr id="4" name="Content Placeholder 3" descr="practice.png"/>
          <p:cNvPicPr>
            <a:picLocks noGrp="1" noChangeAspect="1"/>
          </p:cNvPicPr>
          <p:nvPr>
            <p:ph idx="1"/>
          </p:nvPr>
        </p:nvPicPr>
        <p:blipFill>
          <a:blip r:embed="rId2">
            <a:extLst>
              <a:ext uri="{28A0092B-C50C-407E-A947-70E740481C1C}">
                <a14:useLocalDpi xmlns:a14="http://schemas.microsoft.com/office/drawing/2010/main" val="0"/>
              </a:ext>
            </a:extLst>
          </a:blip>
          <a:srcRect l="-11662" r="-11662"/>
          <a:stretch>
            <a:fillRect/>
          </a:stretch>
        </p:blipFill>
        <p:spPr>
          <a:xfrm>
            <a:off x="-285727" y="1498890"/>
            <a:ext cx="9498373" cy="5223739"/>
          </a:xfrm>
        </p:spPr>
      </p:pic>
      <p:pic>
        <p:nvPicPr>
          <p:cNvPr id="5" name="Picture 4" descr="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123" y="6320677"/>
            <a:ext cx="1117600" cy="393700"/>
          </a:xfrm>
          <a:prstGeom prst="rect">
            <a:avLst/>
          </a:prstGeom>
        </p:spPr>
      </p:pic>
    </p:spTree>
    <p:extLst>
      <p:ext uri="{BB962C8B-B14F-4D97-AF65-F5344CB8AC3E}">
        <p14:creationId xmlns:p14="http://schemas.microsoft.com/office/powerpoint/2010/main" val="3556128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ER Poster-jpeg001.JPG"/>
          <p:cNvPicPr>
            <a:picLocks noGrp="1" noChangeAspect="1"/>
          </p:cNvPicPr>
          <p:nvPr>
            <p:ph idx="1"/>
          </p:nvPr>
        </p:nvPicPr>
        <p:blipFill>
          <a:blip r:embed="rId2">
            <a:extLst>
              <a:ext uri="{28A0092B-C50C-407E-A947-70E740481C1C}">
                <a14:useLocalDpi xmlns:a14="http://schemas.microsoft.com/office/drawing/2010/main" val="0"/>
              </a:ext>
            </a:extLst>
          </a:blip>
          <a:srcRect t="650" b="650"/>
          <a:stretch>
            <a:fillRect/>
          </a:stretch>
        </p:blipFill>
        <p:spPr>
          <a:xfrm>
            <a:off x="37182" y="-10045"/>
            <a:ext cx="9095377" cy="6340797"/>
          </a:xfrm>
        </p:spPr>
      </p:pic>
      <p:sp>
        <p:nvSpPr>
          <p:cNvPr id="2" name="TextBox 1"/>
          <p:cNvSpPr txBox="1"/>
          <p:nvPr/>
        </p:nvSpPr>
        <p:spPr>
          <a:xfrm>
            <a:off x="3174899" y="3065402"/>
            <a:ext cx="828697" cy="446896"/>
          </a:xfrm>
          <a:prstGeom prst="rect">
            <a:avLst/>
          </a:prstGeom>
          <a:noFill/>
        </p:spPr>
        <p:txBody>
          <a:bodyPr wrap="none" rtlCol="0">
            <a:spAutoFit/>
          </a:bodyPr>
          <a:lstStyle/>
          <a:p>
            <a:r>
              <a:rPr lang="en-US" dirty="0" smtClean="0"/>
              <a:t>Lodger</a:t>
            </a:r>
            <a:endParaRPr lang="en-US" dirty="0"/>
          </a:p>
        </p:txBody>
      </p:sp>
      <p:sp>
        <p:nvSpPr>
          <p:cNvPr id="5" name="TextBox 4"/>
          <p:cNvSpPr txBox="1"/>
          <p:nvPr/>
        </p:nvSpPr>
        <p:spPr>
          <a:xfrm>
            <a:off x="5255755" y="4522967"/>
            <a:ext cx="791390" cy="369332"/>
          </a:xfrm>
          <a:prstGeom prst="rect">
            <a:avLst/>
          </a:prstGeom>
          <a:noFill/>
        </p:spPr>
        <p:txBody>
          <a:bodyPr wrap="none" rtlCol="0">
            <a:spAutoFit/>
          </a:bodyPr>
          <a:lstStyle/>
          <a:p>
            <a:r>
              <a:rPr lang="en-US" dirty="0" smtClean="0"/>
              <a:t>Visitor</a:t>
            </a:r>
            <a:endParaRPr lang="en-US" dirty="0"/>
          </a:p>
        </p:txBody>
      </p:sp>
      <p:sp>
        <p:nvSpPr>
          <p:cNvPr id="6" name="TextBox 5"/>
          <p:cNvSpPr txBox="1"/>
          <p:nvPr/>
        </p:nvSpPr>
        <p:spPr>
          <a:xfrm>
            <a:off x="7500882" y="5822869"/>
            <a:ext cx="825091" cy="369332"/>
          </a:xfrm>
          <a:prstGeom prst="rect">
            <a:avLst/>
          </a:prstGeom>
          <a:noFill/>
        </p:spPr>
        <p:txBody>
          <a:bodyPr wrap="none" rtlCol="0">
            <a:spAutoFit/>
          </a:bodyPr>
          <a:lstStyle/>
          <a:p>
            <a:r>
              <a:rPr lang="en-US" dirty="0" smtClean="0"/>
              <a:t>Novice</a:t>
            </a:r>
            <a:endParaRPr lang="en-US" dirty="0"/>
          </a:p>
        </p:txBody>
      </p:sp>
      <p:pic>
        <p:nvPicPr>
          <p:cNvPr id="7" name="Picture 6" descr="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123" y="6320677"/>
            <a:ext cx="1117600" cy="393700"/>
          </a:xfrm>
          <a:prstGeom prst="rect">
            <a:avLst/>
          </a:prstGeom>
        </p:spPr>
      </p:pic>
    </p:spTree>
    <p:extLst>
      <p:ext uri="{BB962C8B-B14F-4D97-AF65-F5344CB8AC3E}">
        <p14:creationId xmlns:p14="http://schemas.microsoft.com/office/powerpoint/2010/main" val="3238452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OPEN ONLINE PRACTICE</a:t>
            </a:r>
            <a:r>
              <a:rPr lang="en-US" dirty="0"/>
              <a:t> </a:t>
            </a:r>
          </a:p>
        </p:txBody>
      </p:sp>
      <p:pic>
        <p:nvPicPr>
          <p:cNvPr id="6" name="Content Placeholder 5" descr="oop.png"/>
          <p:cNvPicPr>
            <a:picLocks noGrp="1" noChangeAspect="1"/>
          </p:cNvPicPr>
          <p:nvPr>
            <p:ph idx="1"/>
          </p:nvPr>
        </p:nvPicPr>
        <p:blipFill>
          <a:blip r:embed="rId2">
            <a:extLst>
              <a:ext uri="{28A0092B-C50C-407E-A947-70E740481C1C}">
                <a14:useLocalDpi xmlns:a14="http://schemas.microsoft.com/office/drawing/2010/main" val="0"/>
              </a:ext>
            </a:extLst>
          </a:blip>
          <a:srcRect l="-31633" r="-31633"/>
          <a:stretch>
            <a:fillRect/>
          </a:stretch>
        </p:blipFill>
        <p:spPr>
          <a:xfrm>
            <a:off x="-352767" y="1298198"/>
            <a:ext cx="9847529" cy="5415762"/>
          </a:xfrm>
        </p:spPr>
      </p:pic>
    </p:spTree>
    <p:extLst>
      <p:ext uri="{BB962C8B-B14F-4D97-AF65-F5344CB8AC3E}">
        <p14:creationId xmlns:p14="http://schemas.microsoft.com/office/powerpoint/2010/main" val="1112355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2408-Charlie.jpg"/>
          <p:cNvPicPr>
            <a:picLocks noGrp="1" noChangeAspect="1"/>
          </p:cNvPicPr>
          <p:nvPr>
            <p:ph idx="1"/>
          </p:nvPr>
        </p:nvPicPr>
        <p:blipFill>
          <a:blip r:embed="rId2">
            <a:extLst>
              <a:ext uri="{28A0092B-C50C-407E-A947-70E740481C1C}">
                <a14:useLocalDpi xmlns:a14="http://schemas.microsoft.com/office/drawing/2010/main" val="0"/>
              </a:ext>
            </a:extLst>
          </a:blip>
          <a:srcRect l="-41251" r="-41251"/>
          <a:stretch>
            <a:fillRect/>
          </a:stretch>
        </p:blipFill>
        <p:spPr>
          <a:xfrm>
            <a:off x="457200" y="438150"/>
            <a:ext cx="8229600" cy="6010275"/>
          </a:xfrm>
        </p:spPr>
      </p:pic>
    </p:spTree>
    <p:extLst>
      <p:ext uri="{BB962C8B-B14F-4D97-AF65-F5344CB8AC3E}">
        <p14:creationId xmlns:p14="http://schemas.microsoft.com/office/powerpoint/2010/main" val="250791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361675"/>
          </a:xfrm>
        </p:spPr>
        <p:txBody>
          <a:bodyPr>
            <a:normAutofit/>
          </a:bodyPr>
          <a:lstStyle/>
          <a:p>
            <a:r>
              <a:rPr lang="en-US" dirty="0" smtClean="0"/>
              <a:t>Where do you live/practice online?</a:t>
            </a:r>
            <a:endParaRPr lang="en-US" dirty="0"/>
          </a:p>
        </p:txBody>
      </p:sp>
    </p:spTree>
    <p:extLst>
      <p:ext uri="{BB962C8B-B14F-4D97-AF65-F5344CB8AC3E}">
        <p14:creationId xmlns:p14="http://schemas.microsoft.com/office/powerpoint/2010/main" val="1695389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467"/>
            <a:ext cx="8229600" cy="5984123"/>
          </a:xfrm>
        </p:spPr>
        <p:txBody>
          <a:bodyPr>
            <a:normAutofit/>
          </a:bodyPr>
          <a:lstStyle/>
          <a:p>
            <a:r>
              <a:rPr lang="en-US" b="1" dirty="0"/>
              <a:t>Open Education in Practice.</a:t>
            </a:r>
            <a:r>
              <a:rPr lang="en-US" b="1" dirty="0">
                <a:solidFill>
                  <a:srgbClr val="FF0000"/>
                </a:solidFill>
              </a:rPr>
              <a:t> Hard and soft skills for creating open educational resources (OERs) </a:t>
            </a:r>
            <a:r>
              <a:rPr lang="en-US" b="1" dirty="0"/>
              <a:t>and open content communities</a:t>
            </a:r>
            <a:r>
              <a:rPr lang="en-US" b="1" dirty="0" smtClean="0"/>
              <a:t/>
            </a:r>
            <a:br>
              <a:rPr lang="en-US" b="1" dirty="0" smtClean="0"/>
            </a:br>
            <a:r>
              <a:rPr lang="en-US" b="1" dirty="0"/>
              <a:t/>
            </a:r>
            <a:br>
              <a:rPr lang="en-US" b="1" dirty="0"/>
            </a:br>
            <a:r>
              <a:rPr lang="en-US" dirty="0" smtClean="0"/>
              <a:t>process.arts.ac.uk</a:t>
            </a:r>
            <a:r>
              <a:rPr lang="en-US" dirty="0"/>
              <a:t/>
            </a:r>
            <a:br>
              <a:rPr lang="en-US" dirty="0"/>
            </a:br>
            <a:r>
              <a:rPr lang="en-US" dirty="0" smtClean="0"/>
              <a:t> DIAL &amp; SCORE</a:t>
            </a:r>
            <a:endParaRPr lang="en-US" dirty="0"/>
          </a:p>
        </p:txBody>
      </p:sp>
    </p:spTree>
    <p:extLst>
      <p:ext uri="{BB962C8B-B14F-4D97-AF65-F5344CB8AC3E}">
        <p14:creationId xmlns:p14="http://schemas.microsoft.com/office/powerpoint/2010/main" val="3769582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467"/>
            <a:ext cx="8229600" cy="5984123"/>
          </a:xfrm>
        </p:spPr>
        <p:txBody>
          <a:bodyPr>
            <a:normAutofit/>
          </a:bodyPr>
          <a:lstStyle/>
          <a:p>
            <a:pPr algn="l"/>
            <a:r>
              <a:rPr lang="en-US" sz="2400" b="1" dirty="0" smtClean="0"/>
              <a:t>Finding resources, support and clustering content  </a:t>
            </a:r>
            <a:br>
              <a:rPr lang="en-US" sz="2400" b="1" dirty="0" smtClean="0"/>
            </a:br>
            <a:r>
              <a:rPr lang="en-US" sz="2400" b="1" dirty="0"/>
              <a:t/>
            </a:r>
            <a:br>
              <a:rPr lang="en-US" sz="2400" b="1" dirty="0"/>
            </a:br>
            <a:r>
              <a:rPr lang="en-US" sz="2400" b="1" dirty="0" smtClean="0"/>
              <a:t>Question: Which digital skill sets are important to you</a:t>
            </a:r>
            <a:br>
              <a:rPr lang="en-US" sz="2400" b="1" dirty="0" smtClean="0"/>
            </a:br>
            <a:r>
              <a:rPr lang="en-US" sz="2400" b="1" dirty="0" smtClean="0"/>
              <a:t/>
            </a:r>
            <a:br>
              <a:rPr lang="en-US" sz="2400" b="1" dirty="0" smtClean="0"/>
            </a:br>
            <a:r>
              <a:rPr lang="en-US" sz="2400" dirty="0" smtClean="0"/>
              <a:t>Knowing </a:t>
            </a:r>
            <a:r>
              <a:rPr lang="en-US" sz="2400" dirty="0"/>
              <a:t>where to search. Because there can be all this stuff out there but if you don’t know where to look… there should be resources to teach others how to narrow things down.</a:t>
            </a:r>
            <a:br>
              <a:rPr lang="en-US" sz="2400" dirty="0"/>
            </a:br>
            <a:r>
              <a:rPr lang="en-US" sz="2400" dirty="0" smtClean="0"/>
              <a:t/>
            </a:r>
            <a:br>
              <a:rPr lang="en-US" sz="2400" dirty="0" smtClean="0"/>
            </a:br>
            <a:r>
              <a:rPr lang="en-US" sz="2400" dirty="0" smtClean="0"/>
              <a:t>Knowing </a:t>
            </a:r>
            <a:r>
              <a:rPr lang="en-US" sz="2400" dirty="0"/>
              <a:t>where to look and how. We should be told more about resources available, more advertising done for them.</a:t>
            </a:r>
            <a:br>
              <a:rPr lang="en-US" sz="2400" dirty="0"/>
            </a:br>
            <a:r>
              <a:rPr lang="en-US" sz="2400" dirty="0" smtClean="0"/>
              <a:t/>
            </a:r>
            <a:br>
              <a:rPr lang="en-US" sz="2400" dirty="0" smtClean="0"/>
            </a:br>
            <a:r>
              <a:rPr lang="en-US" sz="2400" dirty="0" smtClean="0"/>
              <a:t>Knowing </a:t>
            </a:r>
            <a:r>
              <a:rPr lang="en-US" sz="2400" dirty="0"/>
              <a:t>how to search for </a:t>
            </a:r>
            <a:r>
              <a:rPr lang="en-US" sz="2400" dirty="0" smtClean="0"/>
              <a:t>information. There </a:t>
            </a:r>
            <a:r>
              <a:rPr lang="en-US" sz="2400" dirty="0"/>
              <a:t>should be a search engine </a:t>
            </a:r>
            <a:r>
              <a:rPr lang="en-US" sz="2400" dirty="0" smtClean="0"/>
              <a:t>in the VLE </a:t>
            </a:r>
            <a:r>
              <a:rPr lang="en-US" sz="2400" dirty="0"/>
              <a:t>to make it easier to find </a:t>
            </a:r>
            <a:r>
              <a:rPr lang="en-US" sz="2400" dirty="0" smtClean="0"/>
              <a:t>things.</a:t>
            </a:r>
            <a:br>
              <a:rPr lang="en-US" sz="2400" dirty="0" smtClean="0"/>
            </a:br>
            <a:r>
              <a:rPr lang="en-US" sz="2400" dirty="0"/>
              <a:t/>
            </a:r>
            <a:br>
              <a:rPr lang="en-US" sz="2400" dirty="0"/>
            </a:br>
            <a:r>
              <a:rPr lang="en-US" sz="2400" dirty="0" smtClean="0"/>
              <a:t>Searching </a:t>
            </a:r>
            <a:r>
              <a:rPr lang="en-US" sz="2400" dirty="0"/>
              <a:t>online for the right thing.</a:t>
            </a:r>
            <a:br>
              <a:rPr lang="en-US" sz="2400" dirty="0"/>
            </a:br>
            <a:endParaRPr lang="en-US" sz="2400" dirty="0"/>
          </a:p>
        </p:txBody>
      </p:sp>
    </p:spTree>
    <p:extLst>
      <p:ext uri="{BB962C8B-B14F-4D97-AF65-F5344CB8AC3E}">
        <p14:creationId xmlns:p14="http://schemas.microsoft.com/office/powerpoint/2010/main" val="1135466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4"/>
            <a:ext cx="8229600" cy="1143000"/>
          </a:xfrm>
        </p:spPr>
        <p:txBody>
          <a:bodyPr>
            <a:normAutofit fontScale="90000"/>
          </a:bodyPr>
          <a:lstStyle/>
          <a:p>
            <a:r>
              <a:rPr lang="en-US" b="1" dirty="0"/>
              <a:t>Hard and soft skills for creating OERs</a:t>
            </a:r>
            <a:endParaRPr lang="en-US" dirty="0"/>
          </a:p>
        </p:txBody>
      </p:sp>
      <p:pic>
        <p:nvPicPr>
          <p:cNvPr id="4" name="Content Placeholder 3" descr="Skills.png"/>
          <p:cNvPicPr>
            <a:picLocks noGrp="1" noChangeAspect="1"/>
          </p:cNvPicPr>
          <p:nvPr>
            <p:ph idx="1"/>
          </p:nvPr>
        </p:nvPicPr>
        <p:blipFill>
          <a:blip r:embed="rId2">
            <a:extLst>
              <a:ext uri="{28A0092B-C50C-407E-A947-70E740481C1C}">
                <a14:useLocalDpi xmlns:a14="http://schemas.microsoft.com/office/drawing/2010/main" val="0"/>
              </a:ext>
            </a:extLst>
          </a:blip>
          <a:srcRect l="-12275" r="-12275"/>
          <a:stretch>
            <a:fillRect/>
          </a:stretch>
        </p:blipFill>
        <p:spPr>
          <a:xfrm>
            <a:off x="-584855" y="1098424"/>
            <a:ext cx="10360864" cy="5698076"/>
          </a:xfrm>
        </p:spPr>
      </p:pic>
      <p:pic>
        <p:nvPicPr>
          <p:cNvPr id="5" name="Picture 4" descr="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123" y="6320677"/>
            <a:ext cx="1117600" cy="393700"/>
          </a:xfrm>
          <a:prstGeom prst="rect">
            <a:avLst/>
          </a:prstGeom>
        </p:spPr>
      </p:pic>
    </p:spTree>
    <p:extLst>
      <p:ext uri="{BB962C8B-B14F-4D97-AF65-F5344CB8AC3E}">
        <p14:creationId xmlns:p14="http://schemas.microsoft.com/office/powerpoint/2010/main" val="2718445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a:t>
            </a:r>
            <a:r>
              <a:rPr lang="en-US" b="1" dirty="0" smtClean="0"/>
              <a:t>oft </a:t>
            </a:r>
            <a:r>
              <a:rPr lang="en-US" b="1" dirty="0"/>
              <a:t>skills for creating </a:t>
            </a:r>
            <a:r>
              <a:rPr lang="en-US" b="1" dirty="0" smtClean="0"/>
              <a:t>OERs &amp; OEP communities</a:t>
            </a:r>
            <a:endParaRPr lang="en-US" dirty="0"/>
          </a:p>
        </p:txBody>
      </p:sp>
      <p:sp>
        <p:nvSpPr>
          <p:cNvPr id="3" name="Content Placeholder 2"/>
          <p:cNvSpPr>
            <a:spLocks noGrp="1"/>
          </p:cNvSpPr>
          <p:nvPr>
            <p:ph idx="1"/>
          </p:nvPr>
        </p:nvSpPr>
        <p:spPr/>
        <p:txBody>
          <a:bodyPr>
            <a:normAutofit lnSpcReduction="10000"/>
          </a:bodyPr>
          <a:lstStyle/>
          <a:p>
            <a:r>
              <a:rPr lang="en-US" dirty="0" smtClean="0"/>
              <a:t>Digital Citizenship</a:t>
            </a:r>
          </a:p>
          <a:p>
            <a:r>
              <a:rPr lang="en-US" dirty="0" smtClean="0"/>
              <a:t>Guidance</a:t>
            </a:r>
          </a:p>
          <a:p>
            <a:r>
              <a:rPr lang="en-US" dirty="0" smtClean="0"/>
              <a:t>Global and local networks/communities</a:t>
            </a:r>
          </a:p>
          <a:p>
            <a:r>
              <a:rPr lang="en-US" dirty="0" smtClean="0"/>
              <a:t>Respectful &amp; open aware (content use &amp; IPR)</a:t>
            </a:r>
          </a:p>
          <a:p>
            <a:r>
              <a:rPr lang="en-US" dirty="0" smtClean="0"/>
              <a:t>Open practice mentor</a:t>
            </a:r>
          </a:p>
          <a:p>
            <a:r>
              <a:rPr lang="en-US" dirty="0" smtClean="0"/>
              <a:t>Monitoring and supervision</a:t>
            </a:r>
          </a:p>
          <a:p>
            <a:r>
              <a:rPr lang="en-US" dirty="0" smtClean="0"/>
              <a:t>Acknowledgment (is someone out there) </a:t>
            </a:r>
          </a:p>
          <a:p>
            <a:r>
              <a:rPr lang="en-US" dirty="0" smtClean="0"/>
              <a:t>Stewardship</a:t>
            </a:r>
          </a:p>
          <a:p>
            <a:endParaRPr lang="en-US" dirty="0"/>
          </a:p>
        </p:txBody>
      </p:sp>
    </p:spTree>
    <p:extLst>
      <p:ext uri="{BB962C8B-B14F-4D97-AF65-F5344CB8AC3E}">
        <p14:creationId xmlns:p14="http://schemas.microsoft.com/office/powerpoint/2010/main" val="234077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7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343473"/>
          </a:xfrm>
        </p:spPr>
        <p:txBody>
          <a:bodyPr>
            <a:normAutofit/>
          </a:bodyPr>
          <a:lstStyle/>
          <a:p>
            <a:r>
              <a:rPr lang="en-US" sz="4000" b="1" dirty="0" smtClean="0"/>
              <a:t>“You </a:t>
            </a:r>
            <a:r>
              <a:rPr lang="en-US" sz="4000" b="1" dirty="0"/>
              <a:t>make me feel physically </a:t>
            </a:r>
            <a:r>
              <a:rPr lang="en-US" sz="4000" b="1" dirty="0" smtClean="0"/>
              <a:t>sick</a:t>
            </a:r>
            <a:br>
              <a:rPr lang="en-US" sz="4000" b="1" dirty="0" smtClean="0"/>
            </a:br>
            <a:r>
              <a:rPr lang="en-US" sz="4000" b="1" dirty="0" smtClean="0"/>
              <a:t> </a:t>
            </a:r>
            <a:r>
              <a:rPr lang="en-US" sz="4000" b="1" dirty="0"/>
              <a:t>when I hear you </a:t>
            </a:r>
            <a:r>
              <a:rPr lang="en-US" sz="4000" b="1" dirty="0" smtClean="0"/>
              <a:t>talk…</a:t>
            </a:r>
            <a:br>
              <a:rPr lang="en-US" sz="4000" b="1" dirty="0" smtClean="0"/>
            </a:br>
            <a:r>
              <a:rPr lang="en-US" sz="4000" b="1" dirty="0" smtClean="0"/>
              <a:t/>
            </a:r>
            <a:br>
              <a:rPr lang="en-US" sz="4000" b="1" dirty="0" smtClean="0"/>
            </a:br>
            <a:r>
              <a:rPr lang="en-US" sz="4000" b="1" dirty="0" smtClean="0"/>
              <a:t>…about using ‘digital” </a:t>
            </a:r>
            <a:r>
              <a:rPr lang="en-US" sz="4000" b="1" dirty="0"/>
              <a:t/>
            </a:r>
            <a:br>
              <a:rPr lang="en-US" sz="4000" b="1" dirty="0"/>
            </a:br>
            <a:endParaRPr lang="en-US" sz="4000" dirty="0"/>
          </a:p>
        </p:txBody>
      </p:sp>
      <p:sp>
        <p:nvSpPr>
          <p:cNvPr id="3" name="Rectangle 2"/>
          <p:cNvSpPr/>
          <p:nvPr/>
        </p:nvSpPr>
        <p:spPr>
          <a:xfrm>
            <a:off x="3781775" y="6046163"/>
            <a:ext cx="5545666" cy="954107"/>
          </a:xfrm>
          <a:prstGeom prst="rect">
            <a:avLst/>
          </a:prstGeom>
        </p:spPr>
        <p:txBody>
          <a:bodyPr wrap="square">
            <a:spAutoFit/>
          </a:bodyPr>
          <a:lstStyle/>
          <a:p>
            <a:r>
              <a:rPr lang="en-US" sz="2800" dirty="0" smtClean="0"/>
              <a:t>UAL </a:t>
            </a:r>
            <a:r>
              <a:rPr lang="en-US" sz="2800" dirty="0"/>
              <a:t>academic </a:t>
            </a:r>
            <a:r>
              <a:rPr lang="en-US" sz="2800" dirty="0" smtClean="0"/>
              <a:t>leaders</a:t>
            </a:r>
            <a:r>
              <a:rPr lang="en-US" sz="2800" dirty="0"/>
              <a:t> </a:t>
            </a:r>
            <a:r>
              <a:rPr lang="en-US" sz="2800" dirty="0" smtClean="0"/>
              <a:t>forum 2012</a:t>
            </a:r>
            <a:r>
              <a:rPr lang="en-US" sz="2800" dirty="0"/>
              <a:t/>
            </a:r>
            <a:br>
              <a:rPr lang="en-US" sz="2800" dirty="0"/>
            </a:br>
            <a:endParaRPr lang="en-US" sz="2800" dirty="0"/>
          </a:p>
        </p:txBody>
      </p:sp>
    </p:spTree>
    <p:extLst>
      <p:ext uri="{BB962C8B-B14F-4D97-AF65-F5344CB8AC3E}">
        <p14:creationId xmlns:p14="http://schemas.microsoft.com/office/powerpoint/2010/main" val="2258374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61" y="408958"/>
            <a:ext cx="8229600" cy="1443753"/>
          </a:xfrm>
        </p:spPr>
        <p:txBody>
          <a:bodyPr>
            <a:noAutofit/>
          </a:bodyPr>
          <a:lstStyle/>
          <a:p>
            <a:r>
              <a:rPr lang="en-US" sz="1800" dirty="0"/>
              <a:t>DIAL groups will include the combined experience levels of staff &amp; students and acknowledge that each DIAL participant may be </a:t>
            </a:r>
            <a:r>
              <a:rPr lang="en-US" sz="1800" b="1" dirty="0"/>
              <a:t>a novice and expert at the same time in </a:t>
            </a:r>
            <a:r>
              <a:rPr lang="en-US" sz="1800" b="1" dirty="0" smtClean="0"/>
              <a:t>these new </a:t>
            </a:r>
            <a:r>
              <a:rPr lang="en-US" sz="1800" b="1" dirty="0"/>
              <a:t>digital </a:t>
            </a:r>
            <a:r>
              <a:rPr lang="en-US" sz="1800" b="1" dirty="0" smtClean="0"/>
              <a:t>domains</a:t>
            </a:r>
            <a:r>
              <a:rPr lang="en-US" sz="1400" dirty="0" smtClean="0"/>
              <a:t/>
            </a:r>
            <a:br>
              <a:rPr lang="en-US" sz="1400" dirty="0" smtClean="0"/>
            </a:br>
            <a:r>
              <a:rPr lang="en-US" sz="1400" dirty="0"/>
              <a:t/>
            </a:r>
            <a:br>
              <a:rPr lang="en-US" sz="1400" dirty="0"/>
            </a:br>
            <a:r>
              <a:rPr lang="en-US" sz="1400" dirty="0"/>
              <a:t>Engage </a:t>
            </a:r>
            <a:r>
              <a:rPr lang="en-US" sz="1400" dirty="0" smtClean="0"/>
              <a:t>and support maximum stakeholder participation and communication between DIAL project communities of practice, including open debate/forum (live &amp; online), cross college/alumni/industry interaction, course/staff/student level case studies, events, workshops and online resources.</a:t>
            </a:r>
            <a:br>
              <a:rPr lang="en-US" sz="1400" dirty="0" smtClean="0"/>
            </a:br>
            <a:endParaRPr lang="en-US" sz="1400" dirty="0"/>
          </a:p>
        </p:txBody>
      </p:sp>
      <p:pic>
        <p:nvPicPr>
          <p:cNvPr id="4" name="Content Placeholder 3" descr="map-skills-edit2-1024x723.jpg"/>
          <p:cNvPicPr>
            <a:picLocks noGrp="1" noChangeAspect="1"/>
          </p:cNvPicPr>
          <p:nvPr>
            <p:ph idx="1"/>
          </p:nvPr>
        </p:nvPicPr>
        <p:blipFill>
          <a:blip r:embed="rId2">
            <a:extLst>
              <a:ext uri="{28A0092B-C50C-407E-A947-70E740481C1C}">
                <a14:useLocalDpi xmlns:a14="http://schemas.microsoft.com/office/drawing/2010/main" val="0"/>
              </a:ext>
            </a:extLst>
          </a:blip>
          <a:srcRect l="-10902" r="-10902"/>
          <a:stretch>
            <a:fillRect/>
          </a:stretch>
        </p:blipFill>
        <p:spPr>
          <a:xfrm>
            <a:off x="222020" y="1986317"/>
            <a:ext cx="8229600" cy="4770438"/>
          </a:xfrm>
        </p:spPr>
      </p:pic>
      <p:pic>
        <p:nvPicPr>
          <p:cNvPr id="5" name="Picture 4" descr="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2447" y="6320677"/>
            <a:ext cx="1117600" cy="393700"/>
          </a:xfrm>
          <a:prstGeom prst="rect">
            <a:avLst/>
          </a:prstGeom>
        </p:spPr>
      </p:pic>
    </p:spTree>
    <p:extLst>
      <p:ext uri="{BB962C8B-B14F-4D97-AF65-F5344CB8AC3E}">
        <p14:creationId xmlns:p14="http://schemas.microsoft.com/office/powerpoint/2010/main" val="23538164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51082"/>
          </a:xfrm>
        </p:spPr>
        <p:txBody>
          <a:bodyPr>
            <a:normAutofit/>
          </a:bodyPr>
          <a:lstStyle/>
          <a:p>
            <a:pPr marL="0" indent="0"/>
            <a:r>
              <a:rPr lang="en-US" dirty="0"/>
              <a:t>Motivation to participate</a:t>
            </a:r>
            <a:br>
              <a:rPr lang="en-US" dirty="0"/>
            </a:br>
            <a:r>
              <a:rPr lang="en-US" dirty="0"/>
              <a:t> </a:t>
            </a:r>
            <a:br>
              <a:rPr lang="en-US" dirty="0"/>
            </a:br>
            <a:endParaRPr lang="en-US" dirty="0"/>
          </a:p>
        </p:txBody>
      </p:sp>
    </p:spTree>
    <p:extLst>
      <p:ext uri="{BB962C8B-B14F-4D97-AF65-F5344CB8AC3E}">
        <p14:creationId xmlns:p14="http://schemas.microsoft.com/office/powerpoint/2010/main" val="1892125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8698"/>
          </a:xfrm>
        </p:spPr>
        <p:txBody>
          <a:bodyPr/>
          <a:lstStyle/>
          <a:p>
            <a:r>
              <a:rPr lang="en-US" dirty="0" smtClean="0"/>
              <a:t>How do we </a:t>
            </a:r>
            <a:r>
              <a:rPr lang="en-US" dirty="0" smtClean="0"/>
              <a:t>encourage use, reuse, </a:t>
            </a:r>
            <a:r>
              <a:rPr lang="en-US" smtClean="0"/>
              <a:t>open practice, </a:t>
            </a:r>
            <a:r>
              <a:rPr lang="en-US" dirty="0" smtClean="0"/>
              <a:t>debate &amp; comment?</a:t>
            </a:r>
            <a:endParaRPr lang="en-US" dirty="0"/>
          </a:p>
        </p:txBody>
      </p:sp>
    </p:spTree>
    <p:extLst>
      <p:ext uri="{BB962C8B-B14F-4D97-AF65-F5344CB8AC3E}">
        <p14:creationId xmlns:p14="http://schemas.microsoft.com/office/powerpoint/2010/main" val="2823446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428141"/>
          </a:xfrm>
        </p:spPr>
        <p:txBody>
          <a:bodyPr>
            <a:noAutofit/>
          </a:bodyPr>
          <a:lstStyle/>
          <a:p>
            <a:r>
              <a:rPr lang="en-US" sz="4800" dirty="0" smtClean="0"/>
              <a:t>Voluntary openness (Difficult)</a:t>
            </a:r>
            <a:br>
              <a:rPr lang="en-US" sz="4800" dirty="0" smtClean="0"/>
            </a:br>
            <a:r>
              <a:rPr lang="en-US" sz="4800" dirty="0" smtClean="0"/>
              <a:t>What are the rewards?</a:t>
            </a:r>
            <a:br>
              <a:rPr lang="en-US" sz="4800" dirty="0" smtClean="0"/>
            </a:br>
            <a:r>
              <a:rPr lang="en-US" sz="4800" dirty="0" smtClean="0"/>
              <a:t> or </a:t>
            </a:r>
            <a:br>
              <a:rPr lang="en-US" sz="4800" dirty="0" smtClean="0"/>
            </a:br>
            <a:r>
              <a:rPr lang="en-US" sz="4800" dirty="0" smtClean="0"/>
              <a:t>Compulsory openness (Easy)</a:t>
            </a:r>
            <a:r>
              <a:rPr lang="en-US" sz="4800" dirty="0"/>
              <a:t>?</a:t>
            </a:r>
            <a:br>
              <a:rPr lang="en-US" sz="4800" dirty="0"/>
            </a:br>
            <a:r>
              <a:rPr lang="en-US" sz="4800" dirty="0"/>
              <a:t>What are the rewards</a:t>
            </a:r>
            <a:r>
              <a:rPr lang="en-US" sz="4800" dirty="0" smtClean="0"/>
              <a:t>?</a:t>
            </a:r>
            <a:br>
              <a:rPr lang="en-US" sz="4800" dirty="0" smtClean="0"/>
            </a:br>
            <a:r>
              <a:rPr lang="en-US" sz="4800" dirty="0" smtClean="0"/>
              <a:t/>
            </a:r>
            <a:br>
              <a:rPr lang="en-US" sz="4800" dirty="0" smtClean="0"/>
            </a:br>
            <a:r>
              <a:rPr lang="en-US" sz="4800" dirty="0" smtClean="0"/>
              <a:t>Compulsory part of the </a:t>
            </a:r>
            <a:r>
              <a:rPr lang="fi-FI" sz="4800" dirty="0" err="1" smtClean="0"/>
              <a:t>assessment</a:t>
            </a:r>
            <a:r>
              <a:rPr lang="en-US" sz="4800" dirty="0"/>
              <a:t/>
            </a:r>
            <a:br>
              <a:rPr lang="en-US" sz="4800" dirty="0"/>
            </a:br>
            <a:endParaRPr lang="en-US" sz="4800" dirty="0"/>
          </a:p>
        </p:txBody>
      </p:sp>
    </p:spTree>
    <p:extLst>
      <p:ext uri="{BB962C8B-B14F-4D97-AF65-F5344CB8AC3E}">
        <p14:creationId xmlns:p14="http://schemas.microsoft.com/office/powerpoint/2010/main" val="1144846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467"/>
            <a:ext cx="8229600" cy="5984123"/>
          </a:xfrm>
        </p:spPr>
        <p:txBody>
          <a:bodyPr>
            <a:normAutofit/>
          </a:bodyPr>
          <a:lstStyle/>
          <a:p>
            <a:r>
              <a:rPr lang="en-US" b="1" dirty="0"/>
              <a:t>Open Education in Practice. Hard and soft skills for creating open educational resources (OERs)</a:t>
            </a:r>
            <a:r>
              <a:rPr lang="en-US" b="1" dirty="0">
                <a:solidFill>
                  <a:srgbClr val="FF0000"/>
                </a:solidFill>
              </a:rPr>
              <a:t> </a:t>
            </a:r>
            <a:r>
              <a:rPr lang="en-US" b="1" dirty="0"/>
              <a:t>and </a:t>
            </a:r>
            <a:r>
              <a:rPr lang="en-US" b="1" dirty="0">
                <a:solidFill>
                  <a:srgbClr val="FF0000"/>
                </a:solidFill>
              </a:rPr>
              <a:t>open content communities</a:t>
            </a:r>
            <a:r>
              <a:rPr lang="en-US" b="1" dirty="0" smtClean="0"/>
              <a:t/>
            </a:r>
            <a:br>
              <a:rPr lang="en-US" b="1" dirty="0" smtClean="0"/>
            </a:br>
            <a:r>
              <a:rPr lang="en-US" b="1" dirty="0"/>
              <a:t/>
            </a:r>
            <a:br>
              <a:rPr lang="en-US" b="1" dirty="0"/>
            </a:br>
            <a:r>
              <a:rPr lang="en-US" dirty="0" smtClean="0"/>
              <a:t>process.arts.ac.uk</a:t>
            </a:r>
            <a:r>
              <a:rPr lang="en-US" dirty="0"/>
              <a:t/>
            </a:r>
            <a:br>
              <a:rPr lang="en-US" dirty="0"/>
            </a:br>
            <a:r>
              <a:rPr lang="en-US" dirty="0" smtClean="0"/>
              <a:t> DIAL &amp; SCORE</a:t>
            </a:r>
            <a:endParaRPr lang="en-US" dirty="0"/>
          </a:p>
        </p:txBody>
      </p:sp>
    </p:spTree>
    <p:extLst>
      <p:ext uri="{BB962C8B-B14F-4D97-AF65-F5344CB8AC3E}">
        <p14:creationId xmlns:p14="http://schemas.microsoft.com/office/powerpoint/2010/main" val="780065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807791"/>
          </a:xfrm>
        </p:spPr>
        <p:txBody>
          <a:bodyPr>
            <a:noAutofit/>
          </a:bodyPr>
          <a:lstStyle/>
          <a:p>
            <a:r>
              <a:rPr lang="en-US" sz="2400" b="1" dirty="0"/>
              <a:t>The specialist group sections </a:t>
            </a:r>
            <a:r>
              <a:rPr lang="en-US" sz="2400" dirty="0"/>
              <a:t>have continued to develop and we now have 15 active groups. Once a community can commit and want to take 'ownership' of a specialist section we have develop this requirement appropriately. </a:t>
            </a:r>
            <a:br>
              <a:rPr lang="en-US" sz="2400" dirty="0"/>
            </a:br>
            <a:endParaRPr lang="en-US" sz="2400" dirty="0"/>
          </a:p>
        </p:txBody>
      </p:sp>
      <p:pic>
        <p:nvPicPr>
          <p:cNvPr id="6" name="Content Placeholder 5" descr="all projects.png"/>
          <p:cNvPicPr>
            <a:picLocks noGrp="1" noChangeAspect="1"/>
          </p:cNvPicPr>
          <p:nvPr>
            <p:ph idx="1"/>
          </p:nvPr>
        </p:nvPicPr>
        <p:blipFill>
          <a:blip r:embed="rId2">
            <a:extLst>
              <a:ext uri="{28A0092B-C50C-407E-A947-70E740481C1C}">
                <a14:useLocalDpi xmlns:a14="http://schemas.microsoft.com/office/drawing/2010/main" val="0"/>
              </a:ext>
            </a:extLst>
          </a:blip>
          <a:srcRect t="-11445" b="-11445"/>
          <a:stretch>
            <a:fillRect/>
          </a:stretch>
        </p:blipFill>
        <p:spPr>
          <a:xfrm>
            <a:off x="457200" y="1750612"/>
            <a:ext cx="8229600" cy="4525963"/>
          </a:xfrm>
        </p:spPr>
      </p:pic>
      <p:pic>
        <p:nvPicPr>
          <p:cNvPr id="4" name="Picture 3" descr="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123" y="6320677"/>
            <a:ext cx="1117600" cy="393700"/>
          </a:xfrm>
          <a:prstGeom prst="rect">
            <a:avLst/>
          </a:prstGeom>
        </p:spPr>
      </p:pic>
    </p:spTree>
    <p:extLst>
      <p:ext uri="{BB962C8B-B14F-4D97-AF65-F5344CB8AC3E}">
        <p14:creationId xmlns:p14="http://schemas.microsoft.com/office/powerpoint/2010/main" val="4063991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6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215"/>
            <a:ext cx="8229600" cy="897618"/>
          </a:xfrm>
        </p:spPr>
        <p:txBody>
          <a:bodyPr/>
          <a:lstStyle/>
          <a:p>
            <a:r>
              <a:rPr lang="en-US" dirty="0" smtClean="0"/>
              <a:t>Thank you </a:t>
            </a:r>
            <a:endParaRPr lang="en-US" dirty="0"/>
          </a:p>
        </p:txBody>
      </p:sp>
      <p:sp>
        <p:nvSpPr>
          <p:cNvPr id="3" name="Content Placeholder 2"/>
          <p:cNvSpPr>
            <a:spLocks noGrp="1"/>
          </p:cNvSpPr>
          <p:nvPr>
            <p:ph idx="1"/>
          </p:nvPr>
        </p:nvSpPr>
        <p:spPr>
          <a:xfrm>
            <a:off x="457200" y="891403"/>
            <a:ext cx="8229600" cy="2763374"/>
          </a:xfrm>
        </p:spPr>
        <p:txBody>
          <a:bodyPr>
            <a:normAutofit fontScale="55000" lnSpcReduction="20000"/>
          </a:bodyPr>
          <a:lstStyle/>
          <a:p>
            <a:pPr marL="0" indent="0">
              <a:buNone/>
            </a:pPr>
            <a:r>
              <a:rPr lang="en-US" b="1" dirty="0" smtClean="0"/>
              <a:t>Chris Follows</a:t>
            </a:r>
          </a:p>
          <a:p>
            <a:pPr marL="0" indent="0">
              <a:buNone/>
            </a:pPr>
            <a:endParaRPr lang="en-US" b="1" dirty="0" smtClean="0"/>
          </a:p>
          <a:p>
            <a:pPr marL="0" indent="0">
              <a:buNone/>
            </a:pPr>
            <a:r>
              <a:rPr lang="en-US" b="1" dirty="0" smtClean="0"/>
              <a:t>Email</a:t>
            </a:r>
            <a:r>
              <a:rPr lang="en-US" b="1" dirty="0"/>
              <a:t>:</a:t>
            </a:r>
            <a:r>
              <a:rPr lang="en-US" dirty="0"/>
              <a:t> </a:t>
            </a:r>
            <a:r>
              <a:rPr lang="en-US" dirty="0">
                <a:hlinkClick r:id="rId3"/>
              </a:rPr>
              <a:t>c.follows</a:t>
            </a:r>
            <a:r>
              <a:rPr lang="en-US" dirty="0" smtClean="0">
                <a:hlinkClick r:id="rId3"/>
              </a:rPr>
              <a:t>@arts.ac.uk</a:t>
            </a:r>
            <a:endParaRPr lang="en-US" dirty="0"/>
          </a:p>
          <a:p>
            <a:pPr marL="0" indent="0">
              <a:buNone/>
            </a:pPr>
            <a:endParaRPr lang="en-US" dirty="0" smtClean="0"/>
          </a:p>
          <a:p>
            <a:pPr marL="0" indent="0">
              <a:buNone/>
            </a:pPr>
            <a:r>
              <a:rPr lang="en-US" dirty="0" smtClean="0"/>
              <a:t>University </a:t>
            </a:r>
            <a:r>
              <a:rPr lang="en-US" dirty="0"/>
              <a:t>of the Arts London</a:t>
            </a:r>
            <a:br>
              <a:rPr lang="en-US" dirty="0"/>
            </a:br>
            <a:r>
              <a:rPr lang="en-US" dirty="0"/>
              <a:t>272 High </a:t>
            </a:r>
            <a:r>
              <a:rPr lang="en-US" dirty="0" err="1"/>
              <a:t>Holborn</a:t>
            </a:r>
            <a:r>
              <a:rPr lang="en-US" dirty="0"/>
              <a:t/>
            </a:r>
            <a:br>
              <a:rPr lang="en-US" dirty="0"/>
            </a:br>
            <a:r>
              <a:rPr lang="en-US" dirty="0"/>
              <a:t>London</a:t>
            </a:r>
            <a:br>
              <a:rPr lang="en-US" dirty="0"/>
            </a:br>
            <a:r>
              <a:rPr lang="en-US" dirty="0"/>
              <a:t>WC1V 7EY</a:t>
            </a:r>
            <a:br>
              <a:rPr lang="en-US" dirty="0"/>
            </a:br>
            <a:r>
              <a:rPr lang="en-US" dirty="0"/>
              <a:t/>
            </a:r>
            <a:br>
              <a:rPr lang="en-US" dirty="0"/>
            </a:br>
            <a:r>
              <a:rPr lang="en-US" b="1" dirty="0"/>
              <a:t>Mobile:</a:t>
            </a:r>
            <a:r>
              <a:rPr lang="en-US" dirty="0"/>
              <a:t> 07703 887845</a:t>
            </a:r>
          </a:p>
          <a:p>
            <a:pPr marL="0" indent="0">
              <a:buNone/>
            </a:pPr>
            <a:endParaRPr lang="en-US" dirty="0"/>
          </a:p>
        </p:txBody>
      </p:sp>
      <p:pic>
        <p:nvPicPr>
          <p:cNvPr id="4" name="Picture 3" descr="zer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164" y="6514350"/>
            <a:ext cx="894179" cy="31499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4164" y="6514350"/>
            <a:ext cx="894179" cy="314994"/>
          </a:xfrm>
          <a:prstGeom prst="rect">
            <a:avLst/>
          </a:prstGeom>
        </p:spPr>
      </p:pic>
    </p:spTree>
    <p:extLst>
      <p:ext uri="{BB962C8B-B14F-4D97-AF65-F5344CB8AC3E}">
        <p14:creationId xmlns:p14="http://schemas.microsoft.com/office/powerpoint/2010/main" val="13847200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70000"/>
          </a:blip>
          <a:stretch>
            <a:fillRect/>
          </a:stretch>
        </a:blipFill>
        <a:effectLst/>
      </p:bgPr>
    </p:bg>
    <p:spTree>
      <p:nvGrpSpPr>
        <p:cNvPr id="1" name=""/>
        <p:cNvGrpSpPr/>
        <p:nvPr/>
      </p:nvGrpSpPr>
      <p:grpSpPr>
        <a:xfrm>
          <a:off x="0" y="0"/>
          <a:ext cx="0" cy="0"/>
          <a:chOff x="0" y="0"/>
          <a:chExt cx="0" cy="0"/>
        </a:xfrm>
      </p:grpSpPr>
      <p:pic>
        <p:nvPicPr>
          <p:cNvPr id="4" name="Content Placeholder 3" descr="tags.jpg"/>
          <p:cNvPicPr>
            <a:picLocks noGrp="1" noChangeAspect="1"/>
          </p:cNvPicPr>
          <p:nvPr>
            <p:ph idx="1"/>
          </p:nvPr>
        </p:nvPicPr>
        <p:blipFill>
          <a:blip r:embed="rId3">
            <a:extLst>
              <a:ext uri="{28A0092B-C50C-407E-A947-70E740481C1C}">
                <a14:useLocalDpi xmlns:a14="http://schemas.microsoft.com/office/drawing/2010/main" val="0"/>
              </a:ext>
            </a:extLst>
          </a:blip>
          <a:srcRect t="-26561" b="-26561"/>
          <a:stretch>
            <a:fillRect/>
          </a:stretch>
        </p:blipFill>
        <p:spPr>
          <a:xfrm>
            <a:off x="30289" y="733781"/>
            <a:ext cx="9071378" cy="6067778"/>
          </a:xfrm>
        </p:spPr>
      </p:pic>
      <p:sp>
        <p:nvSpPr>
          <p:cNvPr id="3" name="Title 2"/>
          <p:cNvSpPr>
            <a:spLocks noGrp="1"/>
          </p:cNvSpPr>
          <p:nvPr>
            <p:ph type="title"/>
          </p:nvPr>
        </p:nvSpPr>
        <p:spPr>
          <a:xfrm>
            <a:off x="457200" y="175861"/>
            <a:ext cx="8229600" cy="1813806"/>
          </a:xfrm>
        </p:spPr>
        <p:txBody>
          <a:bodyPr>
            <a:noAutofit/>
          </a:bodyPr>
          <a:lstStyle/>
          <a:p>
            <a:r>
              <a:rPr lang="en-US" sz="2800" dirty="0" smtClean="0"/>
              <a:t>Common words &amp; concerns </a:t>
            </a:r>
            <a:r>
              <a:rPr lang="en-US" sz="2800" dirty="0"/>
              <a:t>s</a:t>
            </a:r>
            <a:r>
              <a:rPr lang="en-US" sz="2800" dirty="0" smtClean="0"/>
              <a:t>tudent </a:t>
            </a:r>
            <a:r>
              <a:rPr lang="en-US" sz="2800" dirty="0"/>
              <a:t>engagement in digital </a:t>
            </a:r>
            <a:r>
              <a:rPr lang="en-US" sz="2800" dirty="0" smtClean="0"/>
              <a:t>literacies = same as staff?</a:t>
            </a:r>
            <a:endParaRPr lang="en-US" sz="2800" dirty="0"/>
          </a:p>
        </p:txBody>
      </p:sp>
      <p:sp>
        <p:nvSpPr>
          <p:cNvPr id="6" name="Rectangle 5"/>
          <p:cNvSpPr/>
          <p:nvPr/>
        </p:nvSpPr>
        <p:spPr>
          <a:xfrm>
            <a:off x="3781775" y="6046163"/>
            <a:ext cx="5545666" cy="954107"/>
          </a:xfrm>
          <a:prstGeom prst="rect">
            <a:avLst/>
          </a:prstGeom>
        </p:spPr>
        <p:txBody>
          <a:bodyPr wrap="square">
            <a:spAutoFit/>
          </a:bodyPr>
          <a:lstStyle/>
          <a:p>
            <a:r>
              <a:rPr lang="en-US" sz="2800" dirty="0" smtClean="0"/>
              <a:t>UAL </a:t>
            </a:r>
            <a:r>
              <a:rPr lang="en-US" sz="2800" dirty="0"/>
              <a:t>academic </a:t>
            </a:r>
            <a:r>
              <a:rPr lang="en-US" sz="2800" dirty="0" smtClean="0"/>
              <a:t>leaders</a:t>
            </a:r>
            <a:r>
              <a:rPr lang="en-US" sz="2800" dirty="0"/>
              <a:t> </a:t>
            </a:r>
            <a:r>
              <a:rPr lang="en-US" sz="2800" dirty="0" smtClean="0"/>
              <a:t>forum 2012</a:t>
            </a:r>
            <a:r>
              <a:rPr lang="en-US" sz="2800" dirty="0"/>
              <a:t/>
            </a:r>
            <a:br>
              <a:rPr lang="en-US" sz="2800" dirty="0"/>
            </a:br>
            <a:endParaRPr lang="en-US" sz="2800" dirty="0"/>
          </a:p>
        </p:txBody>
      </p:sp>
    </p:spTree>
    <p:extLst>
      <p:ext uri="{BB962C8B-B14F-4D97-AF65-F5344CB8AC3E}">
        <p14:creationId xmlns:p14="http://schemas.microsoft.com/office/powerpoint/2010/main" val="1594921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467"/>
            <a:ext cx="8229600" cy="5984123"/>
          </a:xfrm>
        </p:spPr>
        <p:txBody>
          <a:bodyPr>
            <a:normAutofit/>
          </a:bodyPr>
          <a:lstStyle/>
          <a:p>
            <a:r>
              <a:rPr lang="en-US" b="1" dirty="0"/>
              <a:t>Open Education in Practice. Hard and soft skills for creating</a:t>
            </a:r>
            <a:r>
              <a:rPr lang="en-US" b="1" dirty="0">
                <a:solidFill>
                  <a:srgbClr val="FF0000"/>
                </a:solidFill>
              </a:rPr>
              <a:t> open educational resources (OERs) </a:t>
            </a:r>
            <a:r>
              <a:rPr lang="en-US" b="1" dirty="0"/>
              <a:t>and open content communities</a:t>
            </a:r>
            <a:r>
              <a:rPr lang="en-US" b="1" dirty="0" smtClean="0"/>
              <a:t/>
            </a:r>
            <a:br>
              <a:rPr lang="en-US" b="1" dirty="0" smtClean="0"/>
            </a:br>
            <a:r>
              <a:rPr lang="en-US" b="1" dirty="0"/>
              <a:t/>
            </a:r>
            <a:br>
              <a:rPr lang="en-US" b="1" dirty="0"/>
            </a:br>
            <a:r>
              <a:rPr lang="en-US" dirty="0" smtClean="0"/>
              <a:t>process.arts.ac.uk</a:t>
            </a:r>
            <a:r>
              <a:rPr lang="en-US" dirty="0"/>
              <a:t/>
            </a:r>
            <a:br>
              <a:rPr lang="en-US" dirty="0"/>
            </a:br>
            <a:r>
              <a:rPr lang="en-US" dirty="0" smtClean="0"/>
              <a:t> DIAL &amp; SCORE</a:t>
            </a:r>
            <a:endParaRPr lang="en-US" dirty="0"/>
          </a:p>
        </p:txBody>
      </p:sp>
    </p:spTree>
    <p:extLst>
      <p:ext uri="{BB962C8B-B14F-4D97-AF65-F5344CB8AC3E}">
        <p14:creationId xmlns:p14="http://schemas.microsoft.com/office/powerpoint/2010/main" val="2697480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C-post.png"/>
          <p:cNvPicPr>
            <a:picLocks noGrp="1" noChangeAspect="1"/>
          </p:cNvPicPr>
          <p:nvPr>
            <p:ph idx="1"/>
          </p:nvPr>
        </p:nvPicPr>
        <p:blipFill>
          <a:blip r:embed="rId2">
            <a:extLst>
              <a:ext uri="{28A0092B-C50C-407E-A947-70E740481C1C}">
                <a14:useLocalDpi xmlns:a14="http://schemas.microsoft.com/office/drawing/2010/main" val="0"/>
              </a:ext>
            </a:extLst>
          </a:blip>
          <a:srcRect t="-187393" b="-187393"/>
          <a:stretch>
            <a:fillRect/>
          </a:stretch>
        </p:blipFill>
        <p:spPr>
          <a:xfrm>
            <a:off x="80081" y="4555934"/>
            <a:ext cx="6801323" cy="3740465"/>
          </a:xfrm>
        </p:spPr>
      </p:pic>
      <p:pic>
        <p:nvPicPr>
          <p:cNvPr id="8" name="Picture 7" descr="CC-CCs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224" y="343527"/>
            <a:ext cx="5583076" cy="5375500"/>
          </a:xfrm>
          <a:prstGeom prst="rect">
            <a:avLst/>
          </a:prstGeom>
        </p:spPr>
      </p:pic>
      <p:pic>
        <p:nvPicPr>
          <p:cNvPr id="9" name="Picture 8" descr="post-c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5522" y="198953"/>
            <a:ext cx="2469451" cy="6151313"/>
          </a:xfrm>
          <a:prstGeom prst="rect">
            <a:avLst/>
          </a:prstGeom>
        </p:spPr>
      </p:pic>
      <p:pic>
        <p:nvPicPr>
          <p:cNvPr id="5" name="Picture 4" descr="b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9123" y="6320677"/>
            <a:ext cx="1117600" cy="393700"/>
          </a:xfrm>
          <a:prstGeom prst="rect">
            <a:avLst/>
          </a:prstGeom>
        </p:spPr>
      </p:pic>
    </p:spTree>
    <p:extLst>
      <p:ext uri="{BB962C8B-B14F-4D97-AF65-F5344CB8AC3E}">
        <p14:creationId xmlns:p14="http://schemas.microsoft.com/office/powerpoint/2010/main" val="329294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467"/>
            <a:ext cx="8229600" cy="5984123"/>
          </a:xfrm>
        </p:spPr>
        <p:txBody>
          <a:bodyPr>
            <a:normAutofit/>
          </a:bodyPr>
          <a:lstStyle/>
          <a:p>
            <a:r>
              <a:rPr lang="en-US" b="1" dirty="0"/>
              <a:t>Open Education in Practice. Hard and soft skills for creating open educational resources (OERs) and open content communities</a:t>
            </a:r>
            <a:r>
              <a:rPr lang="en-US" b="1" dirty="0" smtClean="0"/>
              <a:t/>
            </a:r>
            <a:br>
              <a:rPr lang="en-US" b="1" dirty="0" smtClean="0"/>
            </a:br>
            <a:r>
              <a:rPr lang="en-US" b="1" dirty="0"/>
              <a:t/>
            </a:r>
            <a:br>
              <a:rPr lang="en-US" b="1" dirty="0"/>
            </a:br>
            <a:r>
              <a:rPr lang="en-US" dirty="0" smtClean="0">
                <a:solidFill>
                  <a:srgbClr val="FF0000"/>
                </a:solidFill>
              </a:rPr>
              <a:t>process.arts.ac.uk</a:t>
            </a:r>
            <a:r>
              <a:rPr lang="en-US" dirty="0"/>
              <a:t/>
            </a:r>
            <a:br>
              <a:rPr lang="en-US" dirty="0"/>
            </a:br>
            <a:r>
              <a:rPr lang="en-US" dirty="0" smtClean="0"/>
              <a:t> DIAL &amp; SCORE</a:t>
            </a:r>
            <a:endParaRPr lang="en-US" dirty="0"/>
          </a:p>
        </p:txBody>
      </p:sp>
    </p:spTree>
    <p:extLst>
      <p:ext uri="{BB962C8B-B14F-4D97-AF65-F5344CB8AC3E}">
        <p14:creationId xmlns:p14="http://schemas.microsoft.com/office/powerpoint/2010/main" val="1231717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cess.arts - front.png"/>
          <p:cNvPicPr>
            <a:picLocks noGrp="1" noChangeAspect="1"/>
          </p:cNvPicPr>
          <p:nvPr>
            <p:ph idx="1"/>
          </p:nvPr>
        </p:nvPicPr>
        <p:blipFill>
          <a:blip r:embed="rId2">
            <a:extLst>
              <a:ext uri="{28A0092B-C50C-407E-A947-70E740481C1C}">
                <a14:useLocalDpi xmlns:a14="http://schemas.microsoft.com/office/drawing/2010/main" val="0"/>
              </a:ext>
            </a:extLst>
          </a:blip>
          <a:srcRect t="-5655" b="-5655"/>
          <a:stretch>
            <a:fillRect/>
          </a:stretch>
        </p:blipFill>
        <p:spPr>
          <a:xfrm>
            <a:off x="57206" y="-276742"/>
            <a:ext cx="9106678" cy="7107566"/>
          </a:xfrm>
        </p:spPr>
      </p:pic>
      <p:pic>
        <p:nvPicPr>
          <p:cNvPr id="3" name="Picture 2" descr="b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123" y="6320677"/>
            <a:ext cx="1117600" cy="393700"/>
          </a:xfrm>
          <a:prstGeom prst="rect">
            <a:avLst/>
          </a:prstGeom>
        </p:spPr>
      </p:pic>
    </p:spTree>
    <p:extLst>
      <p:ext uri="{BB962C8B-B14F-4D97-AF65-F5344CB8AC3E}">
        <p14:creationId xmlns:p14="http://schemas.microsoft.com/office/powerpoint/2010/main" val="3791822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916"/>
            <a:ext cx="8229600" cy="1143000"/>
          </a:xfrm>
        </p:spPr>
        <p:txBody>
          <a:bodyPr/>
          <a:lstStyle/>
          <a:p>
            <a:r>
              <a:rPr lang="en-US" dirty="0"/>
              <a:t>http://process.arts.ac.uk/</a:t>
            </a:r>
          </a:p>
        </p:txBody>
      </p:sp>
      <p:sp>
        <p:nvSpPr>
          <p:cNvPr id="3" name="Content Placeholder 2"/>
          <p:cNvSpPr>
            <a:spLocks noGrp="1"/>
          </p:cNvSpPr>
          <p:nvPr>
            <p:ph idx="1"/>
          </p:nvPr>
        </p:nvSpPr>
        <p:spPr>
          <a:xfrm>
            <a:off x="457200" y="966084"/>
            <a:ext cx="8229600" cy="5891916"/>
          </a:xfrm>
        </p:spPr>
        <p:txBody>
          <a:bodyPr>
            <a:normAutofit fontScale="47500" lnSpcReduction="20000"/>
          </a:bodyPr>
          <a:lstStyle/>
          <a:p>
            <a:r>
              <a:rPr lang="en-US" sz="3800" dirty="0" smtClean="0"/>
              <a:t>Open resource for sharing practice/knowledge and creating OERs.</a:t>
            </a:r>
          </a:p>
          <a:p>
            <a:endParaRPr lang="en-US" sz="3800" dirty="0" smtClean="0"/>
          </a:p>
          <a:p>
            <a:r>
              <a:rPr lang="en-US" sz="3800" dirty="0" smtClean="0"/>
              <a:t>Not </a:t>
            </a:r>
            <a:r>
              <a:rPr lang="en-US" sz="3800" dirty="0"/>
              <a:t>course aligned, alternative VLE environment that encourages and supports rich media experimentation and informal </a:t>
            </a:r>
            <a:r>
              <a:rPr lang="en-US" sz="3800" dirty="0" smtClean="0"/>
              <a:t>learning.</a:t>
            </a:r>
          </a:p>
          <a:p>
            <a:endParaRPr lang="en-US" sz="3800" dirty="0" smtClean="0"/>
          </a:p>
          <a:p>
            <a:r>
              <a:rPr lang="en-US" sz="3800" dirty="0" smtClean="0"/>
              <a:t>Non-commercial but sector driven/owned.</a:t>
            </a:r>
          </a:p>
          <a:p>
            <a:endParaRPr lang="en-US" sz="3800" dirty="0" smtClean="0"/>
          </a:p>
          <a:p>
            <a:r>
              <a:rPr lang="nl-NL" sz="3800" dirty="0" smtClean="0"/>
              <a:t>Grass </a:t>
            </a:r>
            <a:r>
              <a:rPr lang="nl-NL" sz="3800" dirty="0" err="1" smtClean="0"/>
              <a:t>roots</a:t>
            </a:r>
            <a:r>
              <a:rPr lang="nl-NL" sz="3800" dirty="0" smtClean="0"/>
              <a:t>, </a:t>
            </a:r>
            <a:r>
              <a:rPr lang="cs-CZ" sz="3800" dirty="0" err="1" smtClean="0"/>
              <a:t>innovation</a:t>
            </a:r>
            <a:r>
              <a:rPr lang="nl-NL" sz="3800" dirty="0" smtClean="0"/>
              <a:t> &amp; agile </a:t>
            </a:r>
            <a:r>
              <a:rPr lang="nl-NL" sz="3800" dirty="0" err="1" smtClean="0"/>
              <a:t>development</a:t>
            </a:r>
            <a:r>
              <a:rPr lang="nl-NL" sz="3800" dirty="0" smtClean="0"/>
              <a:t>.</a:t>
            </a:r>
          </a:p>
          <a:p>
            <a:endParaRPr lang="nl-NL" sz="3800" dirty="0" smtClean="0"/>
          </a:p>
          <a:p>
            <a:r>
              <a:rPr lang="nl-NL" sz="3800" dirty="0" smtClean="0"/>
              <a:t>Open </a:t>
            </a:r>
            <a:r>
              <a:rPr lang="nl-NL" sz="3800" dirty="0" err="1" smtClean="0"/>
              <a:t>to</a:t>
            </a:r>
            <a:r>
              <a:rPr lang="nl-NL" sz="3800" dirty="0" smtClean="0"/>
              <a:t> </a:t>
            </a:r>
            <a:r>
              <a:rPr lang="nl-NL" sz="3800" dirty="0" err="1" smtClean="0"/>
              <a:t>everyone</a:t>
            </a:r>
            <a:r>
              <a:rPr lang="nl-NL" sz="3800" dirty="0" smtClean="0"/>
              <a:t>, </a:t>
            </a:r>
            <a:r>
              <a:rPr lang="nl-NL" sz="3800" dirty="0" err="1" smtClean="0"/>
              <a:t>staff</a:t>
            </a:r>
            <a:r>
              <a:rPr lang="nl-NL" sz="3800" dirty="0" smtClean="0"/>
              <a:t> &amp; </a:t>
            </a:r>
            <a:r>
              <a:rPr lang="nl-NL" sz="3800" dirty="0" err="1" smtClean="0"/>
              <a:t>students</a:t>
            </a:r>
            <a:r>
              <a:rPr lang="nl-NL" sz="3800" dirty="0" smtClean="0"/>
              <a:t>: Global </a:t>
            </a:r>
            <a:r>
              <a:rPr lang="nl-NL" sz="3800" dirty="0" err="1" smtClean="0"/>
              <a:t>and</a:t>
            </a:r>
            <a:r>
              <a:rPr lang="nl-NL" sz="3800" dirty="0" smtClean="0"/>
              <a:t> </a:t>
            </a:r>
            <a:r>
              <a:rPr lang="nl-NL" sz="3800" dirty="0" err="1" smtClean="0"/>
              <a:t>local</a:t>
            </a:r>
            <a:r>
              <a:rPr lang="nl-NL" sz="3800" dirty="0" smtClean="0"/>
              <a:t/>
            </a:r>
            <a:br>
              <a:rPr lang="nl-NL" sz="3800" dirty="0" smtClean="0"/>
            </a:br>
            <a:endParaRPr lang="nl-NL" sz="3800" dirty="0" smtClean="0"/>
          </a:p>
          <a:p>
            <a:r>
              <a:rPr lang="en-US" sz="3800" dirty="0" smtClean="0"/>
              <a:t>Straddles </a:t>
            </a:r>
            <a:r>
              <a:rPr lang="en-US" sz="3800" dirty="0"/>
              <a:t>the institution/educational (formal learning) environment and the social (informal learning) environment</a:t>
            </a:r>
            <a:r>
              <a:rPr lang="en-US" sz="3800" dirty="0" smtClean="0"/>
              <a:t>.</a:t>
            </a:r>
          </a:p>
          <a:p>
            <a:endParaRPr lang="en-US" sz="3800" dirty="0" smtClean="0"/>
          </a:p>
          <a:p>
            <a:r>
              <a:rPr lang="en-US" sz="3800" dirty="0" smtClean="0"/>
              <a:t>Experimental</a:t>
            </a:r>
            <a:r>
              <a:rPr lang="en-US" sz="3800" dirty="0"/>
              <a:t>’ space for open educational </a:t>
            </a:r>
            <a:r>
              <a:rPr lang="en-US" sz="3800" dirty="0" smtClean="0"/>
              <a:t>practitioners. </a:t>
            </a:r>
          </a:p>
          <a:p>
            <a:endParaRPr lang="nl-NL" sz="3800" dirty="0" smtClean="0"/>
          </a:p>
          <a:p>
            <a:r>
              <a:rPr lang="en-US" sz="3800" dirty="0" smtClean="0"/>
              <a:t>Defining </a:t>
            </a:r>
            <a:r>
              <a:rPr lang="en-US" sz="3800" dirty="0"/>
              <a:t>a new language for open </a:t>
            </a:r>
            <a:r>
              <a:rPr lang="en-US" sz="3800" dirty="0" err="1"/>
              <a:t>edu</a:t>
            </a:r>
            <a:r>
              <a:rPr lang="en-US" sz="3800" dirty="0"/>
              <a:t>-social practice without conforming or being influenced by pre-existing academic structures and </a:t>
            </a:r>
            <a:r>
              <a:rPr lang="en-US" sz="3800" dirty="0" smtClean="0"/>
              <a:t>processes</a:t>
            </a:r>
            <a:r>
              <a:rPr lang="en-US" sz="3800" dirty="0"/>
              <a:t>.</a:t>
            </a:r>
            <a:r>
              <a:rPr lang="en-US" sz="3800" dirty="0" smtClean="0"/>
              <a:t> </a:t>
            </a:r>
          </a:p>
          <a:p>
            <a:endParaRPr lang="en-US" sz="3800" dirty="0" smtClean="0"/>
          </a:p>
          <a:p>
            <a:r>
              <a:rPr lang="en-US" sz="3800" dirty="0" smtClean="0"/>
              <a:t>Informal learning.</a:t>
            </a:r>
          </a:p>
        </p:txBody>
      </p:sp>
    </p:spTree>
    <p:extLst>
      <p:ext uri="{BB962C8B-B14F-4D97-AF65-F5344CB8AC3E}">
        <p14:creationId xmlns:p14="http://schemas.microsoft.com/office/powerpoint/2010/main" val="816555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789</TotalTime>
  <Words>750</Words>
  <Application>Microsoft Macintosh PowerPoint</Application>
  <PresentationFormat>On-screen Show (4:3)</PresentationFormat>
  <Paragraphs>93</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Chris Follows process.arts.ac.uk  DIAL &amp; SCORE  Del 2012  5 September 2012</vt:lpstr>
      <vt:lpstr>“You make me feel physically sick  when I hear you talk…”  </vt:lpstr>
      <vt:lpstr>“You make me feel physically sick  when I hear you talk…  …about using ‘digital”  </vt:lpstr>
      <vt:lpstr>Common words &amp; concerns student engagement in digital literacies = same as staff?</vt:lpstr>
      <vt:lpstr>Open Education in Practice. Hard and soft skills for creating open educational resources (OERs) and open content communities  process.arts.ac.uk  DIAL &amp; SCORE</vt:lpstr>
      <vt:lpstr>PowerPoint Presentation</vt:lpstr>
      <vt:lpstr>Open Education in Practice. Hard and soft skills for creating open educational resources (OERs) and open content communities  process.arts.ac.uk  DIAL &amp; SCORE</vt:lpstr>
      <vt:lpstr>PowerPoint Presentation</vt:lpstr>
      <vt:lpstr>http://process.arts.ac.uk/</vt:lpstr>
      <vt:lpstr>Participation May 2012 </vt:lpstr>
      <vt:lpstr>Open Education in Practice. Hard and soft skills for creating open educational resources (OERs) and open content communities  process.arts.ac.uk  DIAL &amp; SCORE</vt:lpstr>
      <vt:lpstr>Digital Integration into Arts Learning (DIAL) project</vt:lpstr>
      <vt:lpstr>Early thoughts and common features from DIAL evaluation of pilot projects:  </vt:lpstr>
      <vt:lpstr>The ‘digital baseline’ blogs will record all aspects of digital life, including learning &amp; teaching, college, department, course &amp; individual perspectives http://ualdigitalbaseline.myblog.arts.ac.uk/ </vt:lpstr>
      <vt:lpstr> Surveys Your Digital World - please tell us more!   </vt:lpstr>
      <vt:lpstr>http://www.metro.co.uk/tech/908698-facebook-sets-out-plans-to-put-adverts-in-users-newsfeeds</vt:lpstr>
      <vt:lpstr>Connectivity is king</vt:lpstr>
      <vt:lpstr>Handling OER Rich media </vt:lpstr>
      <vt:lpstr>PowerPoint Presentation</vt:lpstr>
      <vt:lpstr>Open Education in Practice. Hard and soft skills for creating open educational resources (OERs) and open content communities  process.arts.ac.uk  DIAL &amp; SCORE</vt:lpstr>
      <vt:lpstr>Shreeve, A. (2008). Transitions: variations in tutors' experience of practice and teaching relations in art and design. PhD Thesis, Lancaster University, Lancaster): Shreeve’s 5 Categories of practice. Relationships between professional practice and teaching practice. </vt:lpstr>
      <vt:lpstr>PowerPoint Presentation</vt:lpstr>
      <vt:lpstr>OPEN ONLINE PRACTICE </vt:lpstr>
      <vt:lpstr>PowerPoint Presentation</vt:lpstr>
      <vt:lpstr>Where do you live/practice online?</vt:lpstr>
      <vt:lpstr>Open Education in Practice. Hard and soft skills for creating open educational resources (OERs) and open content communities  process.arts.ac.uk  DIAL &amp; SCORE</vt:lpstr>
      <vt:lpstr>Finding resources, support and clustering content    Question: Which digital skill sets are important to you  Knowing where to search. Because there can be all this stuff out there but if you don’t know where to look… there should be resources to teach others how to narrow things down.  Knowing where to look and how. We should be told more about resources available, more advertising done for them.  Knowing how to search for information. There should be a search engine in the VLE to make it easier to find things.  Searching online for the right thing. </vt:lpstr>
      <vt:lpstr>Hard and soft skills for creating OERs</vt:lpstr>
      <vt:lpstr>Soft skills for creating OERs &amp; OEP communities</vt:lpstr>
      <vt:lpstr>DIAL groups will include the combined experience levels of staff &amp; students and acknowledge that each DIAL participant may be a novice and expert at the same time in these new digital domains  Engage and support maximum stakeholder participation and communication between DIAL project communities of practice, including open debate/forum (live &amp; online), cross college/alumni/industry interaction, course/staff/student level case studies, events, workshops and online resources. </vt:lpstr>
      <vt:lpstr>Motivation to participate   </vt:lpstr>
      <vt:lpstr>How do we encourage use, reuse, open practice, debate &amp; comment?</vt:lpstr>
      <vt:lpstr>Voluntary openness (Difficult) What are the rewards?  or  Compulsory openness (Easy)? What are the rewards?  Compulsory part of the assessment </vt:lpstr>
      <vt:lpstr>Open Education in Practice. Hard and soft skills for creating open educational resources (OERs) and open content communities  process.arts.ac.uk  DIAL &amp; SCORE</vt:lpstr>
      <vt:lpstr>The specialist group sections have continued to develop and we now have 15 active groups. Once a community can commit and want to take 'ownership' of a specialist section we have develop this requirement appropriately.  </vt:lpstr>
      <vt:lpstr>Thank you </vt:lpstr>
    </vt:vector>
  </TitlesOfParts>
  <Company>University of the Arts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Authorised User</dc:creator>
  <cp:lastModifiedBy>Authorised User</cp:lastModifiedBy>
  <cp:revision>102</cp:revision>
  <dcterms:created xsi:type="dcterms:W3CDTF">2012-07-09T10:47:45Z</dcterms:created>
  <dcterms:modified xsi:type="dcterms:W3CDTF">2012-09-05T13:24:54Z</dcterms:modified>
</cp:coreProperties>
</file>