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2" r:id="rId3"/>
    <p:sldId id="270" r:id="rId4"/>
    <p:sldId id="257"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66" r:id="rId19"/>
    <p:sldId id="260"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000080"/>
    <a:srgbClr val="FF0000"/>
    <a:srgbClr val="008040"/>
    <a:srgbClr val="EB7C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739" autoAdjust="0"/>
  </p:normalViewPr>
  <p:slideViewPr>
    <p:cSldViewPr>
      <p:cViewPr>
        <p:scale>
          <a:sx n="80" d="100"/>
          <a:sy n="80" d="100"/>
        </p:scale>
        <p:origin x="-896"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B1D6E36-3A46-40AE-972F-33895A80A4F2}" type="datetime1">
              <a:rPr lang="en-US"/>
              <a:pPr/>
              <a:t>18/10/2012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87C50D0-F422-44D1-8F86-D5EA14327DE1}" type="slidenum">
              <a:rPr lang="en-US"/>
              <a:pPr/>
              <a:t>‹#›</a:t>
            </a:fld>
            <a:endParaRPr lang="en-US"/>
          </a:p>
        </p:txBody>
      </p:sp>
    </p:spTree>
    <p:extLst>
      <p:ext uri="{BB962C8B-B14F-4D97-AF65-F5344CB8AC3E}">
        <p14:creationId xmlns:p14="http://schemas.microsoft.com/office/powerpoint/2010/main" val="9485506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65" charset="-128"/>
              </a:rPr>
              <a:t>Introduce</a:t>
            </a:r>
          </a:p>
          <a:p>
            <a:pPr eaLnBrk="1" hangingPunct="1">
              <a:spcBef>
                <a:spcPct val="0"/>
              </a:spcBef>
            </a:pPr>
            <a:r>
              <a:rPr lang="en-US" dirty="0" smtClean="0">
                <a:ea typeface="ＭＳ Ｐゴシック" pitchFamily="-65" charset="-128"/>
              </a:rPr>
              <a:t>Preamble</a:t>
            </a:r>
          </a:p>
        </p:txBody>
      </p:sp>
      <p:sp>
        <p:nvSpPr>
          <p:cNvPr id="15364" name="Slide Number Placeholder 3"/>
          <p:cNvSpPr>
            <a:spLocks noGrp="1"/>
          </p:cNvSpPr>
          <p:nvPr>
            <p:ph type="sldNum" sz="quarter" idx="5"/>
          </p:nvPr>
        </p:nvSpPr>
        <p:spPr bwMode="auto">
          <a:noFill/>
          <a:ln>
            <a:miter lim="800000"/>
            <a:headEnd/>
            <a:tailEnd/>
          </a:ln>
        </p:spPr>
        <p:txBody>
          <a:bodyPr/>
          <a:lstStyle/>
          <a:p>
            <a:fld id="{F796CB2D-F81E-4FC8-87FE-8A1CB450239B}"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dirty="0" smtClean="0">
                <a:ea typeface="ＭＳ Ｐゴシック" pitchFamily="-65" charset="-128"/>
              </a:rPr>
              <a:t>The project is part of a UK government initiative to get universities and colleges involved in the Open Ed movement</a:t>
            </a:r>
          </a:p>
          <a:p>
            <a:r>
              <a:rPr lang="en-US" dirty="0" smtClean="0">
                <a:ea typeface="ＭＳ Ｐゴシック" pitchFamily="-65" charset="-128"/>
              </a:rPr>
              <a:t>Endangered subjects include those ‘making’ subjects like weaving, ceramics, </a:t>
            </a:r>
            <a:r>
              <a:rPr lang="en-US" dirty="0" err="1" smtClean="0">
                <a:ea typeface="ＭＳ Ｐゴシック" pitchFamily="-65" charset="-128"/>
              </a:rPr>
              <a:t>jewelery</a:t>
            </a:r>
            <a:r>
              <a:rPr lang="en-US" dirty="0" smtClean="0">
                <a:ea typeface="ＭＳ Ｐゴシック" pitchFamily="-65" charset="-128"/>
              </a:rPr>
              <a:t>, that are expensive to teach and where student applications have dropped – reflects the UK’s manufacturing decline. We were interested to see if OER can help drive more flexible delivery. Art colleges can be conservative places and some subjects pose a challenge for creating OERs because of the nature of the pedagogy involved and the cultures associated with the subjects and the colleges. None of the teachers had done any flexible learning before or heard of OERs.</a:t>
            </a:r>
          </a:p>
        </p:txBody>
      </p:sp>
      <p:sp>
        <p:nvSpPr>
          <p:cNvPr id="17412" name="Slide Number Placeholder 3"/>
          <p:cNvSpPr>
            <a:spLocks noGrp="1"/>
          </p:cNvSpPr>
          <p:nvPr>
            <p:ph type="sldNum" sz="quarter" idx="5"/>
          </p:nvPr>
        </p:nvSpPr>
        <p:spPr bwMode="auto">
          <a:noFill/>
          <a:ln>
            <a:miter lim="800000"/>
            <a:headEnd/>
            <a:tailEnd/>
          </a:ln>
        </p:spPr>
        <p:txBody>
          <a:bodyPr/>
          <a:lstStyle/>
          <a:p>
            <a:fld id="{75E17C96-D2A1-4715-A7CB-D1A784A6EFCE}"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r>
              <a:rPr lang="en-US" dirty="0" smtClean="0">
                <a:ea typeface="ＭＳ Ｐゴシック" pitchFamily="-65" charset="-128"/>
              </a:rPr>
              <a:t>Here are some of the outputs. We made extensive use of video to capture and share practical and technical methods and student experiences and reflections. We also developed a simple ‘</a:t>
            </a:r>
            <a:r>
              <a:rPr lang="en-US" altLang="ja-JP" dirty="0" err="1" smtClean="0">
                <a:ea typeface="ＭＳ Ｐゴシック" pitchFamily="-65" charset="-128"/>
              </a:rPr>
              <a:t>ebook</a:t>
            </a:r>
            <a:r>
              <a:rPr lang="en-US" dirty="0" smtClean="0">
                <a:ea typeface="ＭＳ Ｐゴシック" pitchFamily="-65" charset="-128"/>
              </a:rPr>
              <a:t>’</a:t>
            </a:r>
            <a:r>
              <a:rPr lang="en-US" altLang="ja-JP" dirty="0" smtClean="0">
                <a:ea typeface="ＭＳ Ｐゴシック" pitchFamily="-65" charset="-128"/>
              </a:rPr>
              <a:t> format to act as a contextual and pedagogic </a:t>
            </a:r>
            <a:r>
              <a:rPr lang="en-US" dirty="0" smtClean="0">
                <a:ea typeface="ＭＳ Ｐゴシック" pitchFamily="-65" charset="-128"/>
              </a:rPr>
              <a:t>‘</a:t>
            </a:r>
            <a:r>
              <a:rPr lang="en-US" altLang="ja-JP" dirty="0" smtClean="0">
                <a:ea typeface="ＭＳ Ｐゴシック" pitchFamily="-65" charset="-128"/>
              </a:rPr>
              <a:t>container</a:t>
            </a:r>
            <a:r>
              <a:rPr lang="en-US" dirty="0" smtClean="0">
                <a:ea typeface="ＭＳ Ｐゴシック" pitchFamily="-65" charset="-128"/>
              </a:rPr>
              <a:t>’</a:t>
            </a:r>
            <a:r>
              <a:rPr lang="en-US" altLang="ja-JP" dirty="0" smtClean="0">
                <a:ea typeface="ＭＳ Ｐゴシック" pitchFamily="-65" charset="-128"/>
              </a:rPr>
              <a:t> to hold all the component resources like images, texts, videos etc</a:t>
            </a:r>
            <a:r>
              <a:rPr lang="en-US" altLang="ja-JP" dirty="0" smtClean="0">
                <a:ea typeface="ＭＳ Ｐゴシック" pitchFamily="-65" charset="-128"/>
              </a:rPr>
              <a:t>.</a:t>
            </a:r>
            <a:endParaRPr lang="en-US" altLang="ja-JP" dirty="0" smtClean="0">
              <a:ea typeface="ＭＳ Ｐゴシック" pitchFamily="-65"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077F6116-085D-4E20-AB19-F74DD5F13904}"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65" charset="-128"/>
              </a:rPr>
              <a:t>Open Ed acts as a ‘systemic disruptor’ in multiple dimensions at the same time. At the UAL we have seen our involvement in </a:t>
            </a:r>
            <a:r>
              <a:rPr lang="en-US" dirty="0" err="1" smtClean="0">
                <a:ea typeface="ＭＳ Ｐゴシック" pitchFamily="-65" charset="-128"/>
              </a:rPr>
              <a:t>OpenEd</a:t>
            </a:r>
            <a:r>
              <a:rPr lang="en-US" dirty="0" smtClean="0">
                <a:ea typeface="ＭＳ Ｐゴシック" pitchFamily="-65" charset="-128"/>
              </a:rPr>
              <a:t> pose critical questions for both individuals and the institution on all these dimensions. This can be put to positive use. This presentation concentrates on just one dimension – Pedagogy-  and our experiences with </a:t>
            </a:r>
            <a:r>
              <a:rPr lang="en-US" dirty="0" smtClean="0">
                <a:ea typeface="ＭＳ Ｐゴシック" pitchFamily="-65" charset="-128"/>
              </a:rPr>
              <a:t>it.</a:t>
            </a:r>
            <a:endParaRPr lang="en-US" dirty="0" smtClean="0">
              <a:ea typeface="ＭＳ Ｐゴシック" pitchFamily="-65" charset="-128"/>
            </a:endParaRPr>
          </a:p>
        </p:txBody>
      </p:sp>
      <p:sp>
        <p:nvSpPr>
          <p:cNvPr id="21508" name="Slide Number Placeholder 3"/>
          <p:cNvSpPr>
            <a:spLocks noGrp="1"/>
          </p:cNvSpPr>
          <p:nvPr>
            <p:ph type="sldNum" sz="quarter" idx="5"/>
          </p:nvPr>
        </p:nvSpPr>
        <p:spPr bwMode="auto">
          <a:noFill/>
          <a:ln>
            <a:miter lim="800000"/>
            <a:headEnd/>
            <a:tailEnd/>
          </a:ln>
        </p:spPr>
        <p:txBody>
          <a:bodyPr/>
          <a:lstStyle/>
          <a:p>
            <a:fld id="{92CA4684-FEE7-4CE2-8A62-B43E098C4DE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87C50D0-F422-44D1-8F86-D5EA14327DE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22D621B-599E-4088-825F-8CD82732718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5CC177D-737E-4BDA-88A2-E3E035A4672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a:prstGeom prst="rect">
            <a:avLst/>
          </a:prstGeo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B485AF1-F8CC-41F4-8BFE-27892AE281E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BAB2231-5983-47FF-BD3D-D5F77F88CEB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1362E81-2DF3-441C-8EAE-ADF10E13863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smtClean="0"/>
              <a:t>Click to edit Master title style</a:t>
            </a:r>
            <a:endParaRPr lang="en-US"/>
          </a:p>
        </p:txBody>
      </p:sp>
      <p:sp>
        <p:nvSpPr>
          <p:cNvPr id="3" name="Content Placeholder 2"/>
          <p:cNvSpPr>
            <a:spLocks noGrp="1"/>
          </p:cNvSpPr>
          <p:nvPr>
            <p:ph sz="half" idx="1"/>
          </p:nvPr>
        </p:nvSpPr>
        <p:spPr>
          <a:xfrm>
            <a:off x="457200" y="1219200"/>
            <a:ext cx="3962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572000" y="1219200"/>
            <a:ext cx="3962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8EE33A2-2C3A-43D5-9DDA-1FB951847A6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1AB0F70-9D27-488E-8096-3D06C608CE8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59E7616-F222-48C3-AAB1-699ED8886BB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3A5178E4-EA33-45D1-A6E0-B3BF70693EC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F9AD9B9-3C95-461C-97E4-92537411FD7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E07F375-1E22-49AF-AB87-396895A9C56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219200"/>
            <a:ext cx="8077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fld id="{B6E8E2D6-5619-4134-BD01-BBBEB144035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4400">
          <a:solidFill>
            <a:schemeClr val="tx2"/>
          </a:solidFill>
          <a:latin typeface="+mj-lt"/>
          <a:ea typeface="+mj-ea"/>
          <a:cs typeface="ＭＳ Ｐゴシック" charset="0"/>
        </a:defRPr>
      </a:lvl1pPr>
      <a:lvl2pPr algn="l"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4400">
          <a:solidFill>
            <a:schemeClr val="tx2"/>
          </a:solidFill>
          <a:latin typeface="Arial" charset="0"/>
          <a:ea typeface="ＭＳ Ｐゴシック" charset="0"/>
        </a:defRPr>
      </a:lvl6pPr>
      <a:lvl7pPr marL="914400" algn="l" rtl="0" fontAlgn="base">
        <a:spcBef>
          <a:spcPct val="0"/>
        </a:spcBef>
        <a:spcAft>
          <a:spcPct val="0"/>
        </a:spcAft>
        <a:defRPr sz="4400">
          <a:solidFill>
            <a:schemeClr val="tx2"/>
          </a:solidFill>
          <a:latin typeface="Arial" charset="0"/>
          <a:ea typeface="ＭＳ Ｐゴシック" charset="0"/>
        </a:defRPr>
      </a:lvl7pPr>
      <a:lvl8pPr marL="1371600" algn="l" rtl="0" fontAlgn="base">
        <a:spcBef>
          <a:spcPct val="0"/>
        </a:spcBef>
        <a:spcAft>
          <a:spcPct val="0"/>
        </a:spcAft>
        <a:defRPr sz="4400">
          <a:solidFill>
            <a:schemeClr val="tx2"/>
          </a:solidFill>
          <a:latin typeface="Arial" charset="0"/>
          <a:ea typeface="ＭＳ Ｐゴシック" charset="0"/>
        </a:defRPr>
      </a:lvl8pPr>
      <a:lvl9pPr marL="1828800" algn="l"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2.png"/><Relationship Id="rId5" Type="http://schemas.openxmlformats.org/officeDocument/2006/relationships/oleObject" Target="../embeddings/Microsoft_Word_97_-_2004_Document1.doc"/><Relationship Id="rId6" Type="http://schemas.openxmlformats.org/officeDocument/2006/relationships/image" Target="../media/image1.png"/><Relationship Id="rId7" Type="http://schemas.openxmlformats.org/officeDocument/2006/relationships/hyperlink" Target="http://creativecommons.org/licenses/by/3.0/" TargetMode="External"/><Relationship Id="rId8"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ancy.turner@arts.ac.uk" TargetMode="External"/><Relationship Id="rId4" Type="http://schemas.openxmlformats.org/officeDocument/2006/relationships/hyperlink" Target="http://blogs.arts.ac.uk/alto/" TargetMode="External"/><Relationship Id="rId5" Type="http://schemas.openxmlformats.org/officeDocument/2006/relationships/hyperlink" Target="http://alto.arts.ac.uk/" TargetMode="External"/><Relationship Id="rId6" Type="http://schemas.openxmlformats.org/officeDocument/2006/relationships/hyperlink" Target="http://process.arts.ac.uk/" TargetMode="External"/><Relationship Id="rId7" Type="http://schemas.openxmlformats.org/officeDocument/2006/relationships/hyperlink" Target="http://alto.arts.ac.uk/filestore/" TargetMode="External"/><Relationship Id="rId1" Type="http://schemas.openxmlformats.org/officeDocument/2006/relationships/slideLayout" Target="../slideLayouts/slideLayout2.xml"/><Relationship Id="rId2" Type="http://schemas.openxmlformats.org/officeDocument/2006/relationships/hyperlink" Target="mailto:j.casey@arts.ac.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hyperlink" Target="http://process.arts.ac.uk/" TargetMode="External"/><Relationship Id="rId13"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hyperlink" Target="http://alto.arts.ac.uk/977/" TargetMode="External"/><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hyperlink" Target="http://www.youtube.com/watch?v=WtpJBXud7qE&amp;feature=plcp" TargetMode="External"/><Relationship Id="rId9" Type="http://schemas.openxmlformats.org/officeDocument/2006/relationships/image" Target="../media/image8.png"/><Relationship Id="rId10" Type="http://schemas.openxmlformats.org/officeDocument/2006/relationships/hyperlink" Target="http://www.youtube.com/watch?v=jIpbgyEYVws&amp;feature=context-ch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ctrTitle"/>
          </p:nvPr>
        </p:nvSpPr>
        <p:spPr bwMode="auto">
          <a:xfrm>
            <a:off x="611188" y="1412875"/>
            <a:ext cx="7924800" cy="1600200"/>
          </a:xfrm>
          <a:noFill/>
          <a:ln>
            <a:miter lim="800000"/>
            <a:headEnd/>
            <a:tailEnd/>
          </a:ln>
        </p:spPr>
        <p:txBody>
          <a:bodyPr wrap="square" lIns="91440" tIns="45720" rIns="91440" bIns="45720" numCol="1" anchor="t" anchorCtr="0" compatLnSpc="1">
            <a:prstTxWarp prst="textNoShape">
              <a:avLst/>
            </a:prstTxWarp>
          </a:bodyPr>
          <a:lstStyle/>
          <a:p>
            <a:pPr algn="ctr" eaLnBrk="1" hangingPunct="1"/>
            <a:r>
              <a:rPr lang="en-US" sz="3600" b="1" smtClean="0">
                <a:latin typeface="Calibri" pitchFamily="-65" charset="0"/>
              </a:rPr>
              <a:t>OERs as a Driver for Change</a:t>
            </a:r>
            <a:br>
              <a:rPr lang="en-US" sz="3600" b="1" smtClean="0">
                <a:latin typeface="Calibri" pitchFamily="-65" charset="0"/>
              </a:rPr>
            </a:br>
            <a:r>
              <a:rPr lang="en-US" sz="3600" b="1" smtClean="0">
                <a:latin typeface="Calibri" pitchFamily="-65" charset="0"/>
              </a:rPr>
              <a:t>in Art College Education</a:t>
            </a:r>
            <a:br>
              <a:rPr lang="en-US" sz="3600" b="1" smtClean="0">
                <a:latin typeface="Calibri" pitchFamily="-65" charset="0"/>
              </a:rPr>
            </a:br>
            <a:r>
              <a:rPr lang="en-US" sz="3600" b="1" smtClean="0">
                <a:latin typeface="Calibri" pitchFamily="-65" charset="0"/>
              </a:rPr>
              <a:t/>
            </a:r>
            <a:br>
              <a:rPr lang="en-US" sz="3600" b="1" smtClean="0">
                <a:latin typeface="Calibri" pitchFamily="-65" charset="0"/>
              </a:rPr>
            </a:br>
            <a:r>
              <a:rPr lang="en-US" sz="2800" i="1" smtClean="0">
                <a:latin typeface="Calibri" pitchFamily="-65" charset="0"/>
              </a:rPr>
              <a:t>Project Report from ALTO UK</a:t>
            </a:r>
            <a:br>
              <a:rPr lang="en-US" sz="2800" i="1" smtClean="0">
                <a:latin typeface="Calibri" pitchFamily="-65" charset="0"/>
              </a:rPr>
            </a:br>
            <a:r>
              <a:rPr lang="en-US" sz="2800" i="1" smtClean="0">
                <a:latin typeface="Calibri" pitchFamily="-65" charset="0"/>
              </a:rPr>
              <a:t>An OER Phase 3 JISC Project</a:t>
            </a:r>
            <a:r>
              <a:rPr lang="en-US" sz="3600" i="1" smtClean="0">
                <a:latin typeface="Calibri" pitchFamily="-65" charset="0"/>
              </a:rPr>
              <a:t/>
            </a:r>
            <a:br>
              <a:rPr lang="en-US" sz="3600" i="1" smtClean="0">
                <a:latin typeface="Calibri" pitchFamily="-65" charset="0"/>
              </a:rPr>
            </a:br>
            <a:endParaRPr lang="en-GB" sz="3200" i="1" smtClean="0">
              <a:latin typeface="Calibri" pitchFamily="-65" charset="0"/>
            </a:endParaRPr>
          </a:p>
        </p:txBody>
      </p:sp>
      <p:pic>
        <p:nvPicPr>
          <p:cNvPr id="14340" name="Picture 12" descr="by"/>
          <p:cNvPicPr>
            <a:picLocks noChangeAspect="1" noChangeArrowheads="1"/>
          </p:cNvPicPr>
          <p:nvPr/>
        </p:nvPicPr>
        <p:blipFill>
          <a:blip r:embed="rId4"/>
          <a:srcRect/>
          <a:stretch>
            <a:fillRect/>
          </a:stretch>
        </p:blipFill>
        <p:spPr bwMode="auto">
          <a:xfrm>
            <a:off x="5076825" y="6381750"/>
            <a:ext cx="228600" cy="219075"/>
          </a:xfrm>
          <a:prstGeom prst="rect">
            <a:avLst/>
          </a:prstGeom>
          <a:noFill/>
          <a:ln w="9525">
            <a:noFill/>
            <a:miter lim="800000"/>
            <a:headEnd/>
            <a:tailEnd/>
          </a:ln>
        </p:spPr>
      </p:pic>
      <p:graphicFrame>
        <p:nvGraphicFramePr>
          <p:cNvPr id="14338" name="Object 13"/>
          <p:cNvGraphicFramePr>
            <a:graphicFrameLocks noChangeAspect="1"/>
          </p:cNvGraphicFramePr>
          <p:nvPr/>
        </p:nvGraphicFramePr>
        <p:xfrm>
          <a:off x="5508625" y="6381750"/>
          <a:ext cx="685800" cy="242888"/>
        </p:xfrm>
        <a:graphic>
          <a:graphicData uri="http://schemas.openxmlformats.org/presentationml/2006/ole">
            <mc:AlternateContent xmlns:mc="http://schemas.openxmlformats.org/markup-compatibility/2006">
              <mc:Choice xmlns:v="urn:schemas-microsoft-com:vml" Requires="v">
                <p:oleObj spid="_x0000_s14353" name="Document" r:id="rId5" imgW="0" imgH="0" progId="Word.Document.8">
                  <p:embed/>
                </p:oleObj>
              </mc:Choice>
              <mc:Fallback>
                <p:oleObj name="Document" r:id="rId5" imgW="0" imgH="0" progId="Word.Document.8">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625" y="6381750"/>
                        <a:ext cx="685800" cy="242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1" name="TextBox 1"/>
          <p:cNvSpPr txBox="1">
            <a:spLocks noChangeArrowheads="1"/>
          </p:cNvSpPr>
          <p:nvPr/>
        </p:nvSpPr>
        <p:spPr bwMode="auto">
          <a:xfrm>
            <a:off x="2627313" y="4365625"/>
            <a:ext cx="3600450" cy="922338"/>
          </a:xfrm>
          <a:prstGeom prst="rect">
            <a:avLst/>
          </a:prstGeom>
          <a:noFill/>
          <a:ln w="9525">
            <a:noFill/>
            <a:miter lim="800000"/>
            <a:headEnd/>
            <a:tailEnd/>
          </a:ln>
        </p:spPr>
        <p:txBody>
          <a:bodyPr>
            <a:spAutoFit/>
          </a:bodyPr>
          <a:lstStyle/>
          <a:p>
            <a:pPr algn="ctr"/>
            <a:r>
              <a:rPr lang="en-US">
                <a:latin typeface="Calibri" pitchFamily="-65" charset="0"/>
              </a:rPr>
              <a:t>John Casey &amp; Nancy Turner</a:t>
            </a:r>
          </a:p>
          <a:p>
            <a:pPr algn="ctr"/>
            <a:r>
              <a:rPr lang="en-US">
                <a:latin typeface="Calibri" pitchFamily="-65" charset="0"/>
              </a:rPr>
              <a:t>University of the Arts London</a:t>
            </a:r>
          </a:p>
          <a:p>
            <a:pPr algn="ctr"/>
            <a:endParaRPr lang="en-US">
              <a:latin typeface="Calibri" pitchFamily="-65" charset="0"/>
            </a:endParaRPr>
          </a:p>
        </p:txBody>
      </p:sp>
      <p:sp>
        <p:nvSpPr>
          <p:cNvPr id="14342" name="TextBox 1"/>
          <p:cNvSpPr txBox="1">
            <a:spLocks noChangeArrowheads="1"/>
          </p:cNvSpPr>
          <p:nvPr/>
        </p:nvSpPr>
        <p:spPr bwMode="auto">
          <a:xfrm>
            <a:off x="6227763" y="6381750"/>
            <a:ext cx="2665412" cy="246063"/>
          </a:xfrm>
          <a:prstGeom prst="rect">
            <a:avLst/>
          </a:prstGeom>
          <a:noFill/>
          <a:ln w="9525">
            <a:noFill/>
            <a:miter lim="800000"/>
            <a:headEnd/>
            <a:tailEnd/>
          </a:ln>
        </p:spPr>
        <p:txBody>
          <a:bodyPr>
            <a:spAutoFit/>
          </a:bodyPr>
          <a:lstStyle/>
          <a:p>
            <a:pPr algn="ctr"/>
            <a:r>
              <a:rPr lang="en-US" sz="1000">
                <a:latin typeface="Calibri" pitchFamily="-65" charset="0"/>
                <a:hlinkClick r:id="rId7"/>
              </a:rPr>
              <a:t>http://creativecommons.org/licenses/by/3.0/</a:t>
            </a:r>
            <a:r>
              <a:rPr lang="en-US" sz="1000">
                <a:latin typeface="Calibri" pitchFamily="-65" charset="0"/>
              </a:rPr>
              <a:t> </a:t>
            </a:r>
          </a:p>
        </p:txBody>
      </p:sp>
      <p:pic>
        <p:nvPicPr>
          <p:cNvPr id="14343" name="Picture 2" descr="ual-sm.png"/>
          <p:cNvPicPr>
            <a:picLocks noChangeAspect="1"/>
          </p:cNvPicPr>
          <p:nvPr/>
        </p:nvPicPr>
        <p:blipFill>
          <a:blip r:embed="rId8"/>
          <a:srcRect/>
          <a:stretch>
            <a:fillRect/>
          </a:stretch>
        </p:blipFill>
        <p:spPr bwMode="auto">
          <a:xfrm>
            <a:off x="395288" y="6092825"/>
            <a:ext cx="1905000" cy="4699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14348" y="1643050"/>
            <a:ext cx="3185797" cy="2869725"/>
          </a:xfrm>
          <a:prstGeom prst="ellipse">
            <a:avLst/>
          </a:prstGeom>
          <a:effectLst>
            <a:outerShdw blurRad="40000" dist="23000" dir="5400000" rotWithShape="0">
              <a:srgbClr val="000000">
                <a:alpha val="35000"/>
              </a:srgbClr>
            </a:outerShdw>
            <a:reflection blurRad="6350" stA="50000" endA="300" endPos="5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Digital Professionalism</a:t>
            </a:r>
            <a:endParaRPr lang="en-US" sz="2200" dirty="0"/>
          </a:p>
        </p:txBody>
      </p:sp>
      <p:sp>
        <p:nvSpPr>
          <p:cNvPr id="6" name="TextBox 5"/>
          <p:cNvSpPr txBox="1"/>
          <p:nvPr/>
        </p:nvSpPr>
        <p:spPr>
          <a:xfrm>
            <a:off x="4012454" y="1357298"/>
            <a:ext cx="4535216" cy="1200329"/>
          </a:xfrm>
          <a:prstGeom prst="rect">
            <a:avLst/>
          </a:prstGeom>
          <a:noFill/>
        </p:spPr>
        <p:txBody>
          <a:bodyPr wrap="none" rtlCol="0">
            <a:spAutoFit/>
          </a:bodyPr>
          <a:lstStyle/>
          <a:p>
            <a:pPr algn="ctr"/>
            <a:r>
              <a:rPr lang="en-GB" sz="2400" dirty="0" smtClean="0"/>
              <a:t>How do we utilise digital tools in</a:t>
            </a:r>
          </a:p>
          <a:p>
            <a:pPr algn="ctr"/>
            <a:r>
              <a:rPr lang="en-GB" sz="2400" dirty="0"/>
              <a:t>o</a:t>
            </a:r>
            <a:r>
              <a:rPr lang="en-GB" sz="2400" dirty="0" smtClean="0"/>
              <a:t>ur teaching and professional </a:t>
            </a:r>
          </a:p>
          <a:p>
            <a:pPr algn="ctr"/>
            <a:r>
              <a:rPr lang="en-GB" sz="2400" dirty="0" smtClean="0"/>
              <a:t>practice?</a:t>
            </a:r>
            <a:endParaRPr lang="en-GB" sz="2400" dirty="0"/>
          </a:p>
        </p:txBody>
      </p:sp>
      <p:sp>
        <p:nvSpPr>
          <p:cNvPr id="7" name="TextBox 6"/>
          <p:cNvSpPr txBox="1"/>
          <p:nvPr/>
        </p:nvSpPr>
        <p:spPr>
          <a:xfrm>
            <a:off x="4000496" y="2857496"/>
            <a:ext cx="4892685" cy="3416320"/>
          </a:xfrm>
          <a:prstGeom prst="rect">
            <a:avLst/>
          </a:prstGeom>
          <a:noFill/>
        </p:spPr>
        <p:txBody>
          <a:bodyPr wrap="none" rtlCol="0">
            <a:spAutoFit/>
          </a:bodyPr>
          <a:lstStyle/>
          <a:p>
            <a:pPr algn="ctr"/>
            <a:r>
              <a:rPr lang="en-GB" sz="2400" i="1" dirty="0" smtClean="0"/>
              <a:t>“Using video to illustrate practical </a:t>
            </a:r>
          </a:p>
          <a:p>
            <a:pPr algn="ctr"/>
            <a:r>
              <a:rPr lang="en-GB" sz="2400" i="1" dirty="0"/>
              <a:t>a</a:t>
            </a:r>
            <a:r>
              <a:rPr lang="en-GB" sz="2400" i="1" dirty="0" smtClean="0"/>
              <a:t>ctivities and using it to allow </a:t>
            </a:r>
          </a:p>
          <a:p>
            <a:pPr algn="ctr"/>
            <a:r>
              <a:rPr lang="en-GB" sz="2400" i="1" dirty="0" smtClean="0"/>
              <a:t>students to describe their learning </a:t>
            </a:r>
          </a:p>
          <a:p>
            <a:pPr algn="ctr"/>
            <a:r>
              <a:rPr lang="en-GB" sz="2400" i="1" dirty="0"/>
              <a:t>p</a:t>
            </a:r>
            <a:r>
              <a:rPr lang="en-GB" sz="2400" i="1" dirty="0" smtClean="0"/>
              <a:t>rocesses using sketchbooks and </a:t>
            </a:r>
          </a:p>
          <a:p>
            <a:pPr algn="ctr"/>
            <a:r>
              <a:rPr lang="en-GB" sz="2400" i="1" dirty="0"/>
              <a:t>o</a:t>
            </a:r>
            <a:r>
              <a:rPr lang="en-GB" sz="2400" i="1" dirty="0" smtClean="0"/>
              <a:t>ther objects from the course.  I </a:t>
            </a:r>
          </a:p>
          <a:p>
            <a:pPr algn="ctr"/>
            <a:r>
              <a:rPr lang="en-GB" sz="2400" i="1" dirty="0"/>
              <a:t>t</a:t>
            </a:r>
            <a:r>
              <a:rPr lang="en-GB" sz="2400" i="1" dirty="0" smtClean="0"/>
              <a:t>hought that was the most </a:t>
            </a:r>
          </a:p>
          <a:p>
            <a:pPr algn="ctr"/>
            <a:r>
              <a:rPr lang="en-GB" sz="2400" i="1" dirty="0" smtClean="0"/>
              <a:t>valuable and interesting part of </a:t>
            </a:r>
          </a:p>
          <a:p>
            <a:pPr algn="ctr"/>
            <a:r>
              <a:rPr lang="en-GB" sz="2400" i="1" dirty="0" smtClean="0"/>
              <a:t>the whole process...” </a:t>
            </a:r>
          </a:p>
          <a:p>
            <a:pPr algn="ctr"/>
            <a:r>
              <a:rPr lang="en-GB" sz="2400" i="1" dirty="0" smtClean="0"/>
              <a:t>Visual Studies lecturer</a:t>
            </a:r>
            <a:endParaRPr lang="en-GB" sz="2400" i="1" dirty="0"/>
          </a:p>
        </p:txBody>
      </p:sp>
    </p:spTree>
    <p:extLst>
      <p:ext uri="{BB962C8B-B14F-4D97-AF65-F5344CB8AC3E}">
        <p14:creationId xmlns:p14="http://schemas.microsoft.com/office/powerpoint/2010/main" val="3246177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14348" y="1643050"/>
            <a:ext cx="3185797" cy="2869725"/>
          </a:xfrm>
          <a:prstGeom prst="ellipse">
            <a:avLst/>
          </a:prstGeom>
          <a:effectLst>
            <a:outerShdw blurRad="40000" dist="23000" dir="5400000" rotWithShape="0">
              <a:srgbClr val="000000">
                <a:alpha val="35000"/>
              </a:srgbClr>
            </a:outerShdw>
            <a:reflection blurRad="6350" stA="50000" endA="300" endPos="5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Digital Professionalism</a:t>
            </a:r>
            <a:endParaRPr lang="en-US" sz="2200" dirty="0"/>
          </a:p>
        </p:txBody>
      </p:sp>
      <p:sp>
        <p:nvSpPr>
          <p:cNvPr id="6" name="TextBox 5"/>
          <p:cNvSpPr txBox="1"/>
          <p:nvPr/>
        </p:nvSpPr>
        <p:spPr>
          <a:xfrm>
            <a:off x="4012454" y="1357298"/>
            <a:ext cx="4535216" cy="1200329"/>
          </a:xfrm>
          <a:prstGeom prst="rect">
            <a:avLst/>
          </a:prstGeom>
          <a:noFill/>
        </p:spPr>
        <p:txBody>
          <a:bodyPr wrap="none" rtlCol="0">
            <a:spAutoFit/>
          </a:bodyPr>
          <a:lstStyle/>
          <a:p>
            <a:pPr algn="ctr"/>
            <a:r>
              <a:rPr lang="en-GB" sz="2400" dirty="0" smtClean="0"/>
              <a:t>How do we utilise digital tools in</a:t>
            </a:r>
          </a:p>
          <a:p>
            <a:pPr algn="ctr"/>
            <a:r>
              <a:rPr lang="en-GB" sz="2400" dirty="0"/>
              <a:t>o</a:t>
            </a:r>
            <a:r>
              <a:rPr lang="en-GB" sz="2400" dirty="0" smtClean="0"/>
              <a:t>ur teaching and professional </a:t>
            </a:r>
          </a:p>
          <a:p>
            <a:pPr algn="ctr"/>
            <a:r>
              <a:rPr lang="en-GB" sz="2400" dirty="0" smtClean="0"/>
              <a:t>practice?</a:t>
            </a:r>
            <a:endParaRPr lang="en-GB" sz="2400" dirty="0"/>
          </a:p>
        </p:txBody>
      </p:sp>
      <p:sp>
        <p:nvSpPr>
          <p:cNvPr id="7" name="TextBox 6"/>
          <p:cNvSpPr txBox="1"/>
          <p:nvPr/>
        </p:nvSpPr>
        <p:spPr>
          <a:xfrm>
            <a:off x="3613376" y="2857496"/>
            <a:ext cx="5666936" cy="3416320"/>
          </a:xfrm>
          <a:prstGeom prst="rect">
            <a:avLst/>
          </a:prstGeom>
          <a:noFill/>
        </p:spPr>
        <p:txBody>
          <a:bodyPr wrap="none" rtlCol="0">
            <a:spAutoFit/>
          </a:bodyPr>
          <a:lstStyle/>
          <a:p>
            <a:pPr algn="ctr"/>
            <a:r>
              <a:rPr lang="en-GB" sz="2400" i="1" dirty="0" smtClean="0"/>
              <a:t>“The only thing that holds me back</a:t>
            </a:r>
          </a:p>
          <a:p>
            <a:pPr algn="ctr"/>
            <a:r>
              <a:rPr lang="en-GB" sz="2400" i="1" dirty="0" smtClean="0"/>
              <a:t>is the technology and the quality of</a:t>
            </a:r>
          </a:p>
          <a:p>
            <a:pPr algn="ctr"/>
            <a:r>
              <a:rPr lang="en-GB" sz="2400" i="1" dirty="0" smtClean="0"/>
              <a:t>the output and where I am now and </a:t>
            </a:r>
          </a:p>
          <a:p>
            <a:pPr algn="ctr"/>
            <a:r>
              <a:rPr lang="en-GB" sz="2400" i="1" dirty="0" smtClean="0"/>
              <a:t>where I need to be in terms of my</a:t>
            </a:r>
          </a:p>
          <a:p>
            <a:pPr algn="ctr"/>
            <a:r>
              <a:rPr lang="en-GB" sz="2400" i="1" dirty="0" smtClean="0"/>
              <a:t>skill level to produce good quality online</a:t>
            </a:r>
          </a:p>
          <a:p>
            <a:pPr algn="ctr"/>
            <a:r>
              <a:rPr lang="en-GB" sz="2400" i="1" dirty="0" smtClean="0"/>
              <a:t>material – and that is all.  There</a:t>
            </a:r>
          </a:p>
          <a:p>
            <a:pPr algn="ctr"/>
            <a:r>
              <a:rPr lang="en-GB" sz="2400" i="1" dirty="0" smtClean="0"/>
              <a:t>is no philosophical barrier for me or for</a:t>
            </a:r>
          </a:p>
          <a:p>
            <a:pPr algn="ctr"/>
            <a:r>
              <a:rPr lang="en-GB" sz="2400" i="1" dirty="0" smtClean="0"/>
              <a:t>many people I know.”</a:t>
            </a:r>
          </a:p>
          <a:p>
            <a:pPr algn="ctr"/>
            <a:r>
              <a:rPr lang="en-GB" sz="2400" i="1" dirty="0" smtClean="0"/>
              <a:t>Language Centre lecturer</a:t>
            </a:r>
            <a:endParaRPr lang="en-GB" sz="2400" i="1" dirty="0"/>
          </a:p>
        </p:txBody>
      </p:sp>
    </p:spTree>
    <p:extLst>
      <p:ext uri="{BB962C8B-B14F-4D97-AF65-F5344CB8AC3E}">
        <p14:creationId xmlns:p14="http://schemas.microsoft.com/office/powerpoint/2010/main" val="33947903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928794" y="1500174"/>
            <a:ext cx="3048000" cy="2667000"/>
          </a:xfrm>
          <a:prstGeom prst="ellipse">
            <a:avLst/>
          </a:prstGeom>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Conceptions of Learning and Teaching</a:t>
            </a:r>
          </a:p>
        </p:txBody>
      </p:sp>
      <p:sp>
        <p:nvSpPr>
          <p:cNvPr id="7" name="Oval 6"/>
          <p:cNvSpPr/>
          <p:nvPr/>
        </p:nvSpPr>
        <p:spPr>
          <a:xfrm>
            <a:off x="4286248" y="1571612"/>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smtClean="0"/>
              <a:t>Identities</a:t>
            </a:r>
            <a:endParaRPr lang="en-US" dirty="0"/>
          </a:p>
        </p:txBody>
      </p:sp>
      <p:sp>
        <p:nvSpPr>
          <p:cNvPr id="8" name="Oval 7"/>
          <p:cNvSpPr/>
          <p:nvPr/>
        </p:nvSpPr>
        <p:spPr>
          <a:xfrm>
            <a:off x="3214678" y="3143248"/>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a:effectLst/>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Digital </a:t>
            </a:r>
            <a:r>
              <a:rPr lang="en-US" dirty="0" smtClean="0"/>
              <a:t>Professionalism</a:t>
            </a:r>
            <a:endParaRPr lang="en-US" dirty="0"/>
          </a:p>
        </p:txBody>
      </p:sp>
      <p:sp>
        <p:nvSpPr>
          <p:cNvPr id="6" name="TextBox 5"/>
          <p:cNvSpPr txBox="1"/>
          <p:nvPr/>
        </p:nvSpPr>
        <p:spPr>
          <a:xfrm>
            <a:off x="2415380" y="428604"/>
            <a:ext cx="4871847" cy="1015663"/>
          </a:xfrm>
          <a:prstGeom prst="rect">
            <a:avLst/>
          </a:prstGeom>
          <a:noFill/>
          <a:ln>
            <a:solidFill>
              <a:schemeClr val="tx1"/>
            </a:solidFill>
          </a:ln>
        </p:spPr>
        <p:txBody>
          <a:bodyPr wrap="none" rtlCol="0">
            <a:spAutoFit/>
          </a:bodyPr>
          <a:lstStyle/>
          <a:p>
            <a:pPr algn="ctr"/>
            <a:r>
              <a:rPr lang="en-GB" sz="2000" dirty="0" smtClean="0"/>
              <a:t>How does our identity as a</a:t>
            </a:r>
          </a:p>
          <a:p>
            <a:pPr algn="ctr"/>
            <a:r>
              <a:rPr lang="en-GB" sz="2000" dirty="0"/>
              <a:t>p</a:t>
            </a:r>
            <a:r>
              <a:rPr lang="en-GB" sz="2000" dirty="0" smtClean="0"/>
              <a:t>rofessional/teacher influence our</a:t>
            </a:r>
          </a:p>
          <a:p>
            <a:pPr algn="ctr"/>
            <a:r>
              <a:rPr lang="en-GB" sz="2000" dirty="0"/>
              <a:t>c</a:t>
            </a:r>
            <a:r>
              <a:rPr lang="en-GB" sz="2000" dirty="0" smtClean="0"/>
              <a:t>onception of and approach to teaching?</a:t>
            </a:r>
            <a:endParaRPr lang="en-GB" sz="2000" dirty="0"/>
          </a:p>
        </p:txBody>
      </p:sp>
      <p:cxnSp>
        <p:nvCxnSpPr>
          <p:cNvPr id="11" name="Straight Connector 10"/>
          <p:cNvCxnSpPr/>
          <p:nvPr/>
        </p:nvCxnSpPr>
        <p:spPr>
          <a:xfrm rot="5400000">
            <a:off x="4143372" y="1928802"/>
            <a:ext cx="100013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3550065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2357430"/>
            <a:ext cx="5214974" cy="2246769"/>
          </a:xfrm>
          <a:prstGeom prst="rect">
            <a:avLst/>
          </a:prstGeom>
          <a:noFill/>
        </p:spPr>
        <p:txBody>
          <a:bodyPr wrap="square" rtlCol="0">
            <a:spAutoFit/>
          </a:bodyPr>
          <a:lstStyle/>
          <a:p>
            <a:pPr algn="ctr"/>
            <a:r>
              <a:rPr lang="en-GB" sz="2800" i="1" dirty="0" smtClean="0"/>
              <a:t>“It [engaging in OEP] prompted me to think differently, to step back and reconsider a lot of things.”</a:t>
            </a:r>
          </a:p>
          <a:p>
            <a:pPr algn="ctr"/>
            <a:r>
              <a:rPr lang="en-GB" sz="2800" dirty="0" smtClean="0"/>
              <a:t>Visual Studies lecturer</a:t>
            </a:r>
            <a:endParaRPr lang="en-GB" sz="2800" dirty="0"/>
          </a:p>
        </p:txBody>
      </p:sp>
    </p:spTree>
    <p:extLst>
      <p:ext uri="{BB962C8B-B14F-4D97-AF65-F5344CB8AC3E}">
        <p14:creationId xmlns:p14="http://schemas.microsoft.com/office/powerpoint/2010/main" val="409297443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928794" y="1500174"/>
            <a:ext cx="3048000" cy="2667000"/>
          </a:xfrm>
          <a:prstGeom prst="ellipse">
            <a:avLst/>
          </a:prstGeom>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Conceptions of Learning and Teaching</a:t>
            </a:r>
          </a:p>
        </p:txBody>
      </p:sp>
      <p:sp>
        <p:nvSpPr>
          <p:cNvPr id="7" name="Oval 6"/>
          <p:cNvSpPr/>
          <p:nvPr/>
        </p:nvSpPr>
        <p:spPr>
          <a:xfrm>
            <a:off x="4286248" y="1571612"/>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smtClean="0"/>
              <a:t>Identities</a:t>
            </a:r>
            <a:endParaRPr lang="en-US" dirty="0"/>
          </a:p>
        </p:txBody>
      </p:sp>
      <p:sp>
        <p:nvSpPr>
          <p:cNvPr id="8" name="Oval 7"/>
          <p:cNvSpPr/>
          <p:nvPr/>
        </p:nvSpPr>
        <p:spPr>
          <a:xfrm>
            <a:off x="3214678" y="3143248"/>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a:effectLst/>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Digital </a:t>
            </a:r>
            <a:r>
              <a:rPr lang="en-US" dirty="0" smtClean="0"/>
              <a:t>Professionalism</a:t>
            </a:r>
            <a:endParaRPr lang="en-US" dirty="0"/>
          </a:p>
        </p:txBody>
      </p:sp>
      <p:sp>
        <p:nvSpPr>
          <p:cNvPr id="6" name="TextBox 5"/>
          <p:cNvSpPr txBox="1"/>
          <p:nvPr/>
        </p:nvSpPr>
        <p:spPr>
          <a:xfrm>
            <a:off x="6357950" y="4214818"/>
            <a:ext cx="2571800" cy="2308324"/>
          </a:xfrm>
          <a:prstGeom prst="rect">
            <a:avLst/>
          </a:prstGeom>
          <a:noFill/>
          <a:ln>
            <a:solidFill>
              <a:schemeClr val="tx1"/>
            </a:solidFill>
          </a:ln>
        </p:spPr>
        <p:txBody>
          <a:bodyPr wrap="square" rtlCol="0">
            <a:spAutoFit/>
          </a:bodyPr>
          <a:lstStyle/>
          <a:p>
            <a:pPr algn="ctr"/>
            <a:r>
              <a:rPr lang="en-GB" dirty="0" smtClean="0"/>
              <a:t>How does the digital age and need to develop and maintain a digital identity influence who we are and how we view ourselves as teachers and practitioners?</a:t>
            </a:r>
            <a:endParaRPr lang="en-GB" dirty="0"/>
          </a:p>
        </p:txBody>
      </p:sp>
      <p:cxnSp>
        <p:nvCxnSpPr>
          <p:cNvPr id="11" name="Straight Connector 10"/>
          <p:cNvCxnSpPr/>
          <p:nvPr/>
        </p:nvCxnSpPr>
        <p:spPr>
          <a:xfrm>
            <a:off x="5643570" y="3786190"/>
            <a:ext cx="714380" cy="428628"/>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2941697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2357430"/>
            <a:ext cx="5214974" cy="2677656"/>
          </a:xfrm>
          <a:prstGeom prst="rect">
            <a:avLst/>
          </a:prstGeom>
          <a:noFill/>
        </p:spPr>
        <p:txBody>
          <a:bodyPr wrap="square" rtlCol="0">
            <a:spAutoFit/>
          </a:bodyPr>
          <a:lstStyle/>
          <a:p>
            <a:pPr algn="ctr"/>
            <a:r>
              <a:rPr lang="en-GB" sz="2800" i="1" dirty="0" smtClean="0"/>
              <a:t>“[I have a] sense of belonging to a larger community... wider views than my own situation.  I feel enlarged by the experience...”</a:t>
            </a:r>
          </a:p>
          <a:p>
            <a:pPr algn="ctr"/>
            <a:r>
              <a:rPr lang="en-GB" sz="2800" dirty="0" smtClean="0"/>
              <a:t>Ceramics lecturer</a:t>
            </a:r>
            <a:endParaRPr lang="en-GB" sz="2800" dirty="0"/>
          </a:p>
        </p:txBody>
      </p:sp>
    </p:spTree>
    <p:extLst>
      <p:ext uri="{BB962C8B-B14F-4D97-AF65-F5344CB8AC3E}">
        <p14:creationId xmlns:p14="http://schemas.microsoft.com/office/powerpoint/2010/main" val="21359742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928794" y="1500174"/>
            <a:ext cx="3048000" cy="2667000"/>
          </a:xfrm>
          <a:prstGeom prst="ellipse">
            <a:avLst/>
          </a:prstGeom>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Conceptions of Learning and Teaching</a:t>
            </a:r>
          </a:p>
        </p:txBody>
      </p:sp>
      <p:sp>
        <p:nvSpPr>
          <p:cNvPr id="7" name="Oval 6"/>
          <p:cNvSpPr/>
          <p:nvPr/>
        </p:nvSpPr>
        <p:spPr>
          <a:xfrm>
            <a:off x="4286248" y="1571612"/>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smtClean="0"/>
              <a:t>Identities</a:t>
            </a:r>
            <a:endParaRPr lang="en-US" dirty="0"/>
          </a:p>
        </p:txBody>
      </p:sp>
      <p:sp>
        <p:nvSpPr>
          <p:cNvPr id="8" name="Oval 7"/>
          <p:cNvSpPr/>
          <p:nvPr/>
        </p:nvSpPr>
        <p:spPr>
          <a:xfrm>
            <a:off x="3214678" y="3143248"/>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a:effectLst/>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Digital </a:t>
            </a:r>
            <a:r>
              <a:rPr lang="en-US" dirty="0" smtClean="0"/>
              <a:t>Professionalism</a:t>
            </a:r>
            <a:endParaRPr lang="en-US" dirty="0"/>
          </a:p>
        </p:txBody>
      </p:sp>
      <p:sp>
        <p:nvSpPr>
          <p:cNvPr id="6" name="TextBox 5"/>
          <p:cNvSpPr txBox="1"/>
          <p:nvPr/>
        </p:nvSpPr>
        <p:spPr>
          <a:xfrm>
            <a:off x="285720" y="4214818"/>
            <a:ext cx="2643206" cy="1631216"/>
          </a:xfrm>
          <a:prstGeom prst="rect">
            <a:avLst/>
          </a:prstGeom>
          <a:noFill/>
          <a:ln>
            <a:solidFill>
              <a:schemeClr val="tx1"/>
            </a:solidFill>
          </a:ln>
        </p:spPr>
        <p:txBody>
          <a:bodyPr wrap="square" rtlCol="0">
            <a:spAutoFit/>
          </a:bodyPr>
          <a:lstStyle/>
          <a:p>
            <a:pPr algn="ctr"/>
            <a:r>
              <a:rPr lang="en-GB" sz="2000" dirty="0" smtClean="0"/>
              <a:t>How does ‘digital’ disrupt traditional conceptions of teaching and learning?</a:t>
            </a:r>
            <a:endParaRPr lang="en-GB" sz="2000" dirty="0"/>
          </a:p>
        </p:txBody>
      </p:sp>
      <p:cxnSp>
        <p:nvCxnSpPr>
          <p:cNvPr id="11" name="Straight Connector 10"/>
          <p:cNvCxnSpPr/>
          <p:nvPr/>
        </p:nvCxnSpPr>
        <p:spPr>
          <a:xfrm rot="10800000" flipV="1">
            <a:off x="2928926" y="3786190"/>
            <a:ext cx="928694" cy="428628"/>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532150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1714488"/>
            <a:ext cx="5214974" cy="3539430"/>
          </a:xfrm>
          <a:prstGeom prst="rect">
            <a:avLst/>
          </a:prstGeom>
          <a:noFill/>
        </p:spPr>
        <p:txBody>
          <a:bodyPr wrap="square" rtlCol="0">
            <a:spAutoFit/>
          </a:bodyPr>
          <a:lstStyle/>
          <a:p>
            <a:pPr algn="ctr"/>
            <a:r>
              <a:rPr lang="en-GB" sz="2800" i="1" dirty="0" smtClean="0"/>
              <a:t>“It’s about justifying to students when you show them the resources that’s a powerful way of showing how good we are... Prowess and confidence that we’re comfortable showing what we can do.”</a:t>
            </a:r>
          </a:p>
          <a:p>
            <a:pPr algn="ctr"/>
            <a:r>
              <a:rPr lang="en-GB" sz="2800" dirty="0" smtClean="0"/>
              <a:t> Brighton lecturer</a:t>
            </a:r>
            <a:endParaRPr lang="en-GB" sz="2800" dirty="0"/>
          </a:p>
        </p:txBody>
      </p:sp>
    </p:spTree>
    <p:extLst>
      <p:ext uri="{BB962C8B-B14F-4D97-AF65-F5344CB8AC3E}">
        <p14:creationId xmlns:p14="http://schemas.microsoft.com/office/powerpoint/2010/main" val="166224764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US" sz="2400" smtClean="0"/>
              <a:t>References</a:t>
            </a:r>
          </a:p>
        </p:txBody>
      </p:sp>
      <p:sp>
        <p:nvSpPr>
          <p:cNvPr id="43011" name="Content Placeholder 2"/>
          <p:cNvSpPr>
            <a:spLocks noGrp="1"/>
          </p:cNvSpPr>
          <p:nvPr>
            <p:ph idx="1"/>
          </p:nvPr>
        </p:nvSpPr>
        <p:spPr>
          <a:xfrm>
            <a:off x="457200" y="857232"/>
            <a:ext cx="8077200" cy="5786478"/>
          </a:xfrm>
        </p:spPr>
        <p:txBody>
          <a:bodyPr/>
          <a:lstStyle/>
          <a:p>
            <a:pPr marL="0" indent="0">
              <a:buFontTx/>
              <a:buNone/>
            </a:pPr>
            <a:endParaRPr lang="en-US" sz="1000" dirty="0" smtClean="0"/>
          </a:p>
          <a:p>
            <a:pPr marL="0" indent="0">
              <a:buFontTx/>
              <a:buNone/>
            </a:pPr>
            <a:r>
              <a:rPr lang="en-GB" sz="1000" dirty="0" err="1" smtClean="0"/>
              <a:t>Shreeve</a:t>
            </a:r>
            <a:r>
              <a:rPr lang="en-GB" sz="1000" dirty="0" smtClean="0"/>
              <a:t>, A. (2009).  ‘I’d rather be seen as a practitioner, come in to teaching my subject’: Identity work in part time art and design tutors.  </a:t>
            </a:r>
            <a:r>
              <a:rPr lang="en-GB" sz="1000" i="1" dirty="0" smtClean="0"/>
              <a:t>Journal of Art and Design Education</a:t>
            </a:r>
            <a:r>
              <a:rPr lang="en-GB" sz="1000" dirty="0" smtClean="0"/>
              <a:t>, 28 (2), 151-159.</a:t>
            </a:r>
          </a:p>
          <a:p>
            <a:pPr marL="0" indent="0">
              <a:buFontTx/>
              <a:buNone/>
            </a:pPr>
            <a:endParaRPr lang="en-US" sz="1000" dirty="0" smtClean="0"/>
          </a:p>
          <a:p>
            <a:pPr marL="0" indent="0">
              <a:buFontTx/>
              <a:buNone/>
            </a:pPr>
            <a:r>
              <a:rPr lang="en-US" sz="1000" dirty="0" smtClean="0"/>
              <a:t>Wenger, R. (2009). Digital Habitats: stewarding  technology for communities. Portland.</a:t>
            </a:r>
          </a:p>
          <a:p>
            <a:pPr marL="0" indent="0">
              <a:buFontTx/>
              <a:buNone/>
            </a:pPr>
            <a:endParaRPr lang="en-US" sz="1000" dirty="0"/>
          </a:p>
          <a:p>
            <a:pPr marL="0" indent="0">
              <a:buNone/>
            </a:pPr>
            <a:r>
              <a:rPr lang="en-US" sz="1000" dirty="0"/>
              <a:t>Wenger, E. (1998). Communities of Practice. Cambridge: Cambridge University Press.</a:t>
            </a:r>
            <a:endParaRPr lang="en-GB" sz="1000" dirty="0"/>
          </a:p>
          <a:p>
            <a:pPr marL="0" indent="0">
              <a:buFontTx/>
              <a:buNone/>
            </a:pPr>
            <a:endParaRPr lang="en-GB" sz="1000" dirty="0" smtClean="0"/>
          </a:p>
          <a:p>
            <a:pPr marL="0" indent="0">
              <a:buFontTx/>
              <a:buNone/>
            </a:pPr>
            <a:endParaRPr lang="en-US" sz="1000" dirty="0" smtClean="0"/>
          </a:p>
          <a:p>
            <a:pPr marL="0" indent="0">
              <a:buFontTx/>
              <a:buNone/>
            </a:pPr>
            <a:endParaRPr lang="en-GB" sz="1000" dirty="0" smtClean="0"/>
          </a:p>
          <a:p>
            <a:pPr marL="0" indent="0">
              <a:buFontTx/>
              <a:buNone/>
            </a:pPr>
            <a:endParaRPr lang="en-GB" sz="1000" dirty="0" smtClean="0"/>
          </a:p>
          <a:p>
            <a:pPr marL="0" indent="0">
              <a:buFontTx/>
              <a:buNone/>
            </a:pPr>
            <a:endParaRPr lang="en-GB" sz="1000" dirty="0" smtClean="0"/>
          </a:p>
          <a:p>
            <a:pPr marL="0" indent="0">
              <a:buFontTx/>
              <a:buNone/>
            </a:pPr>
            <a:endParaRPr lang="en-GB" sz="1000" dirty="0" smtClean="0"/>
          </a:p>
          <a:p>
            <a:pPr marL="0" indent="0">
              <a:buFontTx/>
              <a:buNone/>
            </a:pPr>
            <a:endParaRPr lang="en-US" sz="1000" dirty="0"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a:xfrm>
            <a:off x="468313" y="908050"/>
            <a:ext cx="8077200" cy="4876800"/>
          </a:xfrm>
        </p:spPr>
        <p:txBody>
          <a:bodyPr/>
          <a:lstStyle/>
          <a:p>
            <a:pPr marL="0" indent="0" algn="ctr">
              <a:buFontTx/>
              <a:buNone/>
            </a:pPr>
            <a:r>
              <a:rPr lang="en-US" sz="2400" smtClean="0">
                <a:latin typeface="Calibri" pitchFamily="-65" charset="0"/>
              </a:rPr>
              <a:t>John Casey</a:t>
            </a:r>
          </a:p>
          <a:p>
            <a:pPr marL="0" indent="0" algn="ctr">
              <a:buFontTx/>
              <a:buNone/>
            </a:pPr>
            <a:r>
              <a:rPr lang="en-US" sz="2400" smtClean="0">
                <a:latin typeface="Calibri" pitchFamily="-65" charset="0"/>
                <a:hlinkClick r:id="rId2"/>
              </a:rPr>
              <a:t>j.casey@arts.ac.uk</a:t>
            </a:r>
            <a:endParaRPr lang="en-US" sz="2400" smtClean="0">
              <a:latin typeface="Calibri" pitchFamily="-65" charset="0"/>
            </a:endParaRPr>
          </a:p>
          <a:p>
            <a:pPr marL="0" indent="0" algn="ctr">
              <a:buFontTx/>
              <a:buNone/>
            </a:pPr>
            <a:r>
              <a:rPr lang="en-US" sz="2400" smtClean="0">
                <a:latin typeface="Calibri" pitchFamily="-65" charset="0"/>
              </a:rPr>
              <a:t>Nancy Turner</a:t>
            </a:r>
          </a:p>
          <a:p>
            <a:pPr marL="0" indent="0" algn="ctr">
              <a:buFontTx/>
              <a:buNone/>
            </a:pPr>
            <a:r>
              <a:rPr lang="en-US" sz="2400" smtClean="0">
                <a:latin typeface="Calibri" pitchFamily="-65" charset="0"/>
                <a:hlinkClick r:id="rId3"/>
              </a:rPr>
              <a:t>nancy.turner@arts.ac.uk</a:t>
            </a:r>
            <a:r>
              <a:rPr lang="en-US" sz="2400" smtClean="0">
                <a:latin typeface="Calibri" pitchFamily="-65" charset="0"/>
              </a:rPr>
              <a:t> </a:t>
            </a:r>
          </a:p>
          <a:p>
            <a:pPr marL="0" indent="0" algn="ctr">
              <a:buFontTx/>
              <a:buNone/>
            </a:pPr>
            <a:r>
              <a:rPr lang="en-US" sz="2400" smtClean="0">
                <a:latin typeface="Calibri" pitchFamily="-65" charset="0"/>
              </a:rPr>
              <a:t>Project blog: </a:t>
            </a:r>
            <a:r>
              <a:rPr lang="en-US" sz="2400" smtClean="0">
                <a:latin typeface="Calibri" pitchFamily="-65" charset="0"/>
                <a:hlinkClick r:id="rId4"/>
              </a:rPr>
              <a:t>http://blogs.arts.ac.uk/alto/</a:t>
            </a:r>
            <a:r>
              <a:rPr lang="en-US" sz="2400" smtClean="0">
                <a:latin typeface="Calibri" pitchFamily="-65" charset="0"/>
              </a:rPr>
              <a:t> </a:t>
            </a:r>
          </a:p>
          <a:p>
            <a:pPr marL="0" indent="0" algn="ctr">
              <a:buFontTx/>
              <a:buNone/>
            </a:pPr>
            <a:r>
              <a:rPr lang="en-US" sz="2400" smtClean="0">
                <a:latin typeface="Calibri" pitchFamily="-65" charset="0"/>
                <a:hlinkClick r:id="rId5"/>
              </a:rPr>
              <a:t>http://alto.arts.ac.uk/</a:t>
            </a:r>
            <a:endParaRPr lang="en-US" sz="2400" smtClean="0">
              <a:latin typeface="Calibri" pitchFamily="-65" charset="0"/>
            </a:endParaRPr>
          </a:p>
          <a:p>
            <a:pPr marL="0" indent="0" algn="ctr">
              <a:buFontTx/>
              <a:buNone/>
            </a:pPr>
            <a:r>
              <a:rPr lang="en-US" sz="2400" smtClean="0">
                <a:latin typeface="Calibri" pitchFamily="-65" charset="0"/>
                <a:hlinkClick r:id="rId6"/>
              </a:rPr>
              <a:t>http://process.arts.ac.uk/</a:t>
            </a:r>
            <a:r>
              <a:rPr lang="en-US" sz="2400" smtClean="0">
                <a:latin typeface="Calibri" pitchFamily="-65" charset="0"/>
              </a:rPr>
              <a:t> </a:t>
            </a:r>
          </a:p>
          <a:p>
            <a:pPr marL="0" indent="0" algn="ctr">
              <a:buFontTx/>
              <a:buNone/>
            </a:pPr>
            <a:r>
              <a:rPr lang="en-US" sz="2400" smtClean="0">
                <a:latin typeface="Calibri" pitchFamily="-65" charset="0"/>
                <a:hlinkClick r:id="rId7"/>
              </a:rPr>
              <a:t>http://alto.arts.ac.uk/filestore/</a:t>
            </a:r>
            <a:r>
              <a:rPr lang="en-US" sz="2400" smtClean="0">
                <a:latin typeface="Calibri" pitchFamily="-65" charset="0"/>
              </a:rPr>
              <a:t> </a:t>
            </a:r>
          </a:p>
          <a:p>
            <a:pPr marL="0" indent="0" algn="ctr">
              <a:buFontTx/>
              <a:buNone/>
            </a:pPr>
            <a:endParaRPr lang="en-US" sz="2400" smtClean="0">
              <a:latin typeface="Calibri" pitchFamily="-65"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US" sz="2800" b="1" smtClean="0">
                <a:latin typeface="Calibri" pitchFamily="-65" charset="0"/>
              </a:rPr>
              <a:t>ALTO UK Project Overview</a:t>
            </a:r>
            <a:endParaRPr lang="en-US" sz="2800" smtClean="0"/>
          </a:p>
        </p:txBody>
      </p:sp>
      <p:sp>
        <p:nvSpPr>
          <p:cNvPr id="16387" name="Content Placeholder 2"/>
          <p:cNvSpPr>
            <a:spLocks noGrp="1"/>
          </p:cNvSpPr>
          <p:nvPr>
            <p:ph idx="1"/>
          </p:nvPr>
        </p:nvSpPr>
        <p:spPr/>
        <p:txBody>
          <a:bodyPr/>
          <a:lstStyle/>
          <a:p>
            <a:pPr>
              <a:spcBef>
                <a:spcPct val="0"/>
              </a:spcBef>
              <a:spcAft>
                <a:spcPts val="1200"/>
              </a:spcAft>
            </a:pPr>
            <a:r>
              <a:rPr lang="en-US" sz="2400" dirty="0" smtClean="0"/>
              <a:t>1 Year JISC Project to create OERs for Art and Design</a:t>
            </a:r>
          </a:p>
          <a:p>
            <a:pPr>
              <a:spcBef>
                <a:spcPct val="0"/>
              </a:spcBef>
              <a:spcAft>
                <a:spcPts val="1200"/>
              </a:spcAft>
            </a:pPr>
            <a:r>
              <a:rPr lang="en-US" sz="2400" dirty="0" smtClean="0"/>
              <a:t>Includes a focus on ‘endangered subjects’</a:t>
            </a:r>
          </a:p>
          <a:p>
            <a:pPr>
              <a:spcBef>
                <a:spcPct val="0"/>
              </a:spcBef>
              <a:spcAft>
                <a:spcPts val="1200"/>
              </a:spcAft>
            </a:pPr>
            <a:r>
              <a:rPr lang="en-US" sz="2400" dirty="0" smtClean="0"/>
              <a:t>OERs as a driver for more </a:t>
            </a:r>
            <a:r>
              <a:rPr lang="en-US" sz="2400" b="1" dirty="0" smtClean="0">
                <a:solidFill>
                  <a:srgbClr val="FF0000"/>
                </a:solidFill>
              </a:rPr>
              <a:t>flexible</a:t>
            </a:r>
            <a:r>
              <a:rPr lang="en-US" sz="2400" dirty="0" smtClean="0"/>
              <a:t> delivery and </a:t>
            </a:r>
            <a:r>
              <a:rPr lang="en-US" sz="2400" b="1" dirty="0" smtClean="0">
                <a:solidFill>
                  <a:srgbClr val="FF0000"/>
                </a:solidFill>
              </a:rPr>
              <a:t>CPD</a:t>
            </a:r>
            <a:r>
              <a:rPr lang="en-US" sz="2400" dirty="0" smtClean="0"/>
              <a:t>?</a:t>
            </a:r>
          </a:p>
          <a:p>
            <a:pPr>
              <a:spcBef>
                <a:spcPct val="0"/>
              </a:spcBef>
              <a:spcAft>
                <a:spcPts val="1200"/>
              </a:spcAft>
            </a:pPr>
            <a:r>
              <a:rPr lang="en-US" sz="2400" dirty="0" smtClean="0"/>
              <a:t>Art courses often short of traditional text-heavy didactic materials; lots of the ‘invisibles’ and 1-2-1 teaching</a:t>
            </a:r>
          </a:p>
          <a:p>
            <a:pPr>
              <a:spcBef>
                <a:spcPct val="0"/>
              </a:spcBef>
              <a:spcAft>
                <a:spcPts val="1200"/>
              </a:spcAft>
            </a:pPr>
            <a:r>
              <a:rPr lang="en-US" sz="2400" dirty="0" smtClean="0"/>
              <a:t>Collaboration – teachers from 4 HEIs working together</a:t>
            </a:r>
          </a:p>
          <a:p>
            <a:pPr>
              <a:spcBef>
                <a:spcPct val="0"/>
              </a:spcBef>
              <a:spcAft>
                <a:spcPts val="1200"/>
              </a:spcAft>
            </a:pPr>
            <a:r>
              <a:rPr lang="en-US" sz="2400" dirty="0" smtClean="0"/>
              <a:t>Challenge - ‘designing learning for strangers’ &amp; ‘teaching in public’</a:t>
            </a:r>
            <a:endParaRPr lang="en-US" altLang="ja-JP" sz="2400" dirty="0" smtClean="0"/>
          </a:p>
          <a:p>
            <a:pPr>
              <a:spcBef>
                <a:spcPct val="0"/>
              </a:spcBef>
              <a:spcAft>
                <a:spcPts val="1200"/>
              </a:spcAft>
            </a:pPr>
            <a:r>
              <a:rPr lang="en-US" sz="2400" dirty="0" smtClean="0"/>
              <a:t>Unanticipated Benefit - Abstracting and sharing practice</a:t>
            </a:r>
          </a:p>
          <a:p>
            <a:endParaRPr lang="en-US" sz="2400" dirty="0" smtClean="0"/>
          </a:p>
          <a:p>
            <a:endParaRPr lang="en-US" sz="1000" dirty="0" smtClean="0"/>
          </a:p>
          <a:p>
            <a:endParaRPr lang="en-US" sz="1200" dirty="0" smtClean="0"/>
          </a:p>
          <a:p>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US" sz="2400" smtClean="0"/>
              <a:t>Some Outputs</a:t>
            </a:r>
          </a:p>
        </p:txBody>
      </p:sp>
      <p:pic>
        <p:nvPicPr>
          <p:cNvPr id="18435" name="Picture 3" descr="weave.tiff"/>
          <p:cNvPicPr>
            <a:picLocks noChangeAspect="1"/>
          </p:cNvPicPr>
          <p:nvPr/>
        </p:nvPicPr>
        <p:blipFill>
          <a:blip r:embed="rId3"/>
          <a:srcRect/>
          <a:stretch>
            <a:fillRect/>
          </a:stretch>
        </p:blipFill>
        <p:spPr bwMode="auto">
          <a:xfrm>
            <a:off x="323850" y="1268413"/>
            <a:ext cx="2578100" cy="3644900"/>
          </a:xfrm>
          <a:prstGeom prst="rect">
            <a:avLst/>
          </a:prstGeom>
          <a:noFill/>
          <a:ln w="9525">
            <a:noFill/>
            <a:miter lim="800000"/>
            <a:headEnd/>
            <a:tailEnd/>
          </a:ln>
        </p:spPr>
      </p:pic>
      <p:pic>
        <p:nvPicPr>
          <p:cNvPr id="18436" name="Picture 4" descr="Foundation Ceramics.tiff"/>
          <p:cNvPicPr>
            <a:picLocks noChangeAspect="1"/>
          </p:cNvPicPr>
          <p:nvPr/>
        </p:nvPicPr>
        <p:blipFill>
          <a:blip r:embed="rId4"/>
          <a:srcRect/>
          <a:stretch>
            <a:fillRect/>
          </a:stretch>
        </p:blipFill>
        <p:spPr bwMode="auto">
          <a:xfrm>
            <a:off x="6372225" y="260350"/>
            <a:ext cx="2582863" cy="3641725"/>
          </a:xfrm>
          <a:prstGeom prst="rect">
            <a:avLst/>
          </a:prstGeom>
          <a:noFill/>
          <a:ln w="9525">
            <a:noFill/>
            <a:miter lim="800000"/>
            <a:headEnd/>
            <a:tailEnd/>
          </a:ln>
        </p:spPr>
      </p:pic>
      <p:pic>
        <p:nvPicPr>
          <p:cNvPr id="18437" name="Picture 5" descr="Fashion.tiff">
            <a:hlinkClick r:id="rId5"/>
          </p:cNvPr>
          <p:cNvPicPr>
            <a:picLocks noChangeAspect="1"/>
          </p:cNvPicPr>
          <p:nvPr/>
        </p:nvPicPr>
        <p:blipFill>
          <a:blip r:embed="rId6"/>
          <a:srcRect/>
          <a:stretch>
            <a:fillRect/>
          </a:stretch>
        </p:blipFill>
        <p:spPr bwMode="auto">
          <a:xfrm>
            <a:off x="3203575" y="404813"/>
            <a:ext cx="2720975" cy="3849687"/>
          </a:xfrm>
          <a:prstGeom prst="rect">
            <a:avLst/>
          </a:prstGeom>
          <a:noFill/>
          <a:ln w="9525">
            <a:noFill/>
            <a:miter lim="800000"/>
            <a:headEnd/>
            <a:tailEnd/>
          </a:ln>
        </p:spPr>
      </p:pic>
      <p:pic>
        <p:nvPicPr>
          <p:cNvPr id="18438" name="Picture 6" descr="basicceramics.tiff"/>
          <p:cNvPicPr>
            <a:picLocks noChangeAspect="1"/>
          </p:cNvPicPr>
          <p:nvPr/>
        </p:nvPicPr>
        <p:blipFill>
          <a:blip r:embed="rId7"/>
          <a:srcRect/>
          <a:stretch>
            <a:fillRect/>
          </a:stretch>
        </p:blipFill>
        <p:spPr bwMode="auto">
          <a:xfrm>
            <a:off x="6227763" y="3644900"/>
            <a:ext cx="2614612" cy="3683000"/>
          </a:xfrm>
          <a:prstGeom prst="rect">
            <a:avLst/>
          </a:prstGeom>
          <a:noFill/>
          <a:ln w="9525">
            <a:noFill/>
            <a:miter lim="800000"/>
            <a:headEnd/>
            <a:tailEnd/>
          </a:ln>
        </p:spPr>
      </p:pic>
      <p:pic>
        <p:nvPicPr>
          <p:cNvPr id="18439" name="Picture 7" descr="sshells.tiff">
            <a:hlinkClick r:id="rId8"/>
          </p:cNvPr>
          <p:cNvPicPr>
            <a:picLocks noChangeAspect="1"/>
          </p:cNvPicPr>
          <p:nvPr/>
        </p:nvPicPr>
        <p:blipFill>
          <a:blip r:embed="rId9"/>
          <a:srcRect/>
          <a:stretch>
            <a:fillRect/>
          </a:stretch>
        </p:blipFill>
        <p:spPr bwMode="auto">
          <a:xfrm>
            <a:off x="250825" y="4724400"/>
            <a:ext cx="3449638" cy="1952625"/>
          </a:xfrm>
          <a:prstGeom prst="rect">
            <a:avLst/>
          </a:prstGeom>
          <a:noFill/>
          <a:ln w="9525">
            <a:noFill/>
            <a:miter lim="800000"/>
            <a:headEnd/>
            <a:tailEnd/>
          </a:ln>
        </p:spPr>
      </p:pic>
      <p:pic>
        <p:nvPicPr>
          <p:cNvPr id="18440" name="Picture 8" descr="weavestudents.tiff">
            <a:hlinkClick r:id="rId10"/>
          </p:cNvPr>
          <p:cNvPicPr>
            <a:picLocks noChangeAspect="1"/>
          </p:cNvPicPr>
          <p:nvPr/>
        </p:nvPicPr>
        <p:blipFill>
          <a:blip r:embed="rId11"/>
          <a:srcRect/>
          <a:stretch>
            <a:fillRect/>
          </a:stretch>
        </p:blipFill>
        <p:spPr bwMode="auto">
          <a:xfrm>
            <a:off x="3779838" y="4868863"/>
            <a:ext cx="2362200" cy="1358900"/>
          </a:xfrm>
          <a:prstGeom prst="rect">
            <a:avLst/>
          </a:prstGeom>
          <a:noFill/>
          <a:ln w="9525">
            <a:noFill/>
            <a:miter lim="800000"/>
            <a:headEnd/>
            <a:tailEnd/>
          </a:ln>
        </p:spPr>
      </p:pic>
      <p:pic>
        <p:nvPicPr>
          <p:cNvPr id="18441" name="Picture 9" descr="Palto.tiff">
            <a:hlinkClick r:id="rId12"/>
          </p:cNvPr>
          <p:cNvPicPr>
            <a:picLocks noChangeAspect="1"/>
          </p:cNvPicPr>
          <p:nvPr/>
        </p:nvPicPr>
        <p:blipFill>
          <a:blip r:embed="rId13"/>
          <a:srcRect/>
          <a:stretch>
            <a:fillRect/>
          </a:stretch>
        </p:blipFill>
        <p:spPr bwMode="auto">
          <a:xfrm>
            <a:off x="2627313" y="4149725"/>
            <a:ext cx="3744912" cy="6159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noFill/>
          <a:ln>
            <a:miter lim="800000"/>
            <a:headEnd/>
            <a:tailEnd/>
          </a:ln>
        </p:spPr>
        <p:txBody>
          <a:bodyPr wrap="square" lIns="91440" tIns="45720" rIns="91440" bIns="45720" numCol="1" anchor="t" anchorCtr="0" compatLnSpc="1">
            <a:prstTxWarp prst="textNoShape">
              <a:avLst/>
            </a:prstTxWarp>
          </a:bodyPr>
          <a:lstStyle/>
          <a:p>
            <a:r>
              <a:rPr lang="en-US" sz="2800" b="1" dirty="0" smtClean="0">
                <a:latin typeface="Calibri" pitchFamily="-65" charset="0"/>
              </a:rPr>
              <a:t>Unanticipated Outcomes </a:t>
            </a:r>
            <a:r>
              <a:rPr lang="en-US" sz="2800" b="1" dirty="0" smtClean="0">
                <a:solidFill>
                  <a:srgbClr val="FF0000"/>
                </a:solidFill>
                <a:latin typeface="Calibri" pitchFamily="-65" charset="0"/>
              </a:rPr>
              <a:t>– 3 Areas of interest</a:t>
            </a:r>
          </a:p>
        </p:txBody>
      </p:sp>
      <p:sp>
        <p:nvSpPr>
          <p:cNvPr id="4" name="Rectangle 3"/>
          <p:cNvSpPr txBox="1">
            <a:spLocks noChangeArrowheads="1"/>
          </p:cNvSpPr>
          <p:nvPr/>
        </p:nvSpPr>
        <p:spPr bwMode="auto">
          <a:xfrm>
            <a:off x="457200" y="1219200"/>
            <a:ext cx="8077200" cy="4876800"/>
          </a:xfrm>
          <a:prstGeom prst="rect">
            <a:avLst/>
          </a:prstGeom>
          <a:noFill/>
          <a:ln>
            <a:noFill/>
          </a:ln>
          <a:effectLst>
            <a:softEdge rad="152400"/>
          </a:effectLst>
          <a:extLst/>
        </p:spPr>
        <p:txBody>
          <a:bodyPr/>
          <a:lstStyle/>
          <a:p>
            <a:pPr marL="342900" indent="-342900" eaLnBrk="0" hangingPunct="0">
              <a:spcBef>
                <a:spcPct val="20000"/>
              </a:spcBef>
              <a:buFontTx/>
              <a:buChar char="•"/>
            </a:pPr>
            <a:r>
              <a:rPr lang="en-US" sz="2800" dirty="0"/>
              <a:t>Open Ed: a lightening conductor for issues related to:</a:t>
            </a:r>
            <a:endParaRPr lang="en-GB" sz="2800" dirty="0"/>
          </a:p>
          <a:p>
            <a:pPr marL="742950" lvl="1" indent="-285750" eaLnBrk="0" hangingPunct="0">
              <a:spcBef>
                <a:spcPct val="20000"/>
              </a:spcBef>
              <a:buFontTx/>
              <a:buChar char="–"/>
            </a:pPr>
            <a:r>
              <a:rPr lang="en-US" sz="2400" dirty="0"/>
              <a:t>Power</a:t>
            </a:r>
          </a:p>
          <a:p>
            <a:pPr marL="742950" lvl="1" indent="-285750" eaLnBrk="0" hangingPunct="0">
              <a:spcBef>
                <a:spcPct val="20000"/>
              </a:spcBef>
              <a:buFontTx/>
              <a:buChar char="–"/>
            </a:pPr>
            <a:r>
              <a:rPr lang="en-US" sz="2400" dirty="0"/>
              <a:t>Control </a:t>
            </a:r>
          </a:p>
          <a:p>
            <a:pPr marL="742950" lvl="1" indent="-285750" eaLnBrk="0" hangingPunct="0">
              <a:spcBef>
                <a:spcPct val="20000"/>
              </a:spcBef>
              <a:buFontTx/>
              <a:buChar char="–"/>
            </a:pPr>
            <a:r>
              <a:rPr lang="en-US" sz="2400" dirty="0"/>
              <a:t>Ownership</a:t>
            </a:r>
          </a:p>
          <a:p>
            <a:pPr marL="742950" lvl="1" indent="-285750" eaLnBrk="0" hangingPunct="0">
              <a:spcBef>
                <a:spcPct val="20000"/>
              </a:spcBef>
              <a:buFontTx/>
              <a:buChar char="–"/>
            </a:pPr>
            <a:r>
              <a:rPr lang="en-US" sz="2400" b="1" dirty="0">
                <a:solidFill>
                  <a:srgbClr val="FF0000"/>
                </a:solidFill>
              </a:rPr>
              <a:t>Identity</a:t>
            </a:r>
            <a:endParaRPr lang="en-GB" sz="2400" b="1" dirty="0">
              <a:solidFill>
                <a:srgbClr val="FF0000"/>
              </a:solidFill>
            </a:endParaRPr>
          </a:p>
          <a:p>
            <a:pPr marL="742950" lvl="1" indent="-285750" eaLnBrk="0" hangingPunct="0">
              <a:spcBef>
                <a:spcPct val="20000"/>
              </a:spcBef>
              <a:buFontTx/>
              <a:buChar char="–"/>
            </a:pPr>
            <a:r>
              <a:rPr lang="en-US" sz="2400" b="1" dirty="0">
                <a:solidFill>
                  <a:srgbClr val="FF0000"/>
                </a:solidFill>
              </a:rPr>
              <a:t>Pedagogy</a:t>
            </a:r>
            <a:r>
              <a:rPr lang="en-US" sz="2400" dirty="0"/>
              <a:t> </a:t>
            </a:r>
          </a:p>
          <a:p>
            <a:pPr marL="742950" lvl="1" indent="-285750" eaLnBrk="0" hangingPunct="0">
              <a:spcBef>
                <a:spcPct val="20000"/>
              </a:spcBef>
              <a:buFontTx/>
              <a:buChar char="–"/>
            </a:pPr>
            <a:r>
              <a:rPr lang="en-US" sz="2400" dirty="0"/>
              <a:t>Tech Infrastructure</a:t>
            </a:r>
            <a:endParaRPr lang="en-GB" sz="2400" dirty="0"/>
          </a:p>
          <a:p>
            <a:pPr marL="742950" lvl="1" indent="-285750" eaLnBrk="0" hangingPunct="0">
              <a:spcBef>
                <a:spcPct val="20000"/>
              </a:spcBef>
              <a:buFontTx/>
              <a:buChar char="–"/>
            </a:pPr>
            <a:r>
              <a:rPr lang="en-US" sz="2400" dirty="0"/>
              <a:t>Cultures… </a:t>
            </a:r>
          </a:p>
          <a:p>
            <a:pPr marL="742950" lvl="1" indent="-285750" eaLnBrk="0" hangingPunct="0">
              <a:spcBef>
                <a:spcPct val="20000"/>
              </a:spcBef>
              <a:buFontTx/>
              <a:buChar char="–"/>
            </a:pPr>
            <a:r>
              <a:rPr lang="en-US" sz="2400" dirty="0"/>
              <a:t>Policy </a:t>
            </a:r>
          </a:p>
          <a:p>
            <a:pPr marL="742950" lvl="1" indent="-285750" eaLnBrk="0" hangingPunct="0">
              <a:spcBef>
                <a:spcPct val="20000"/>
              </a:spcBef>
              <a:buFontTx/>
              <a:buChar char="–"/>
            </a:pPr>
            <a:r>
              <a:rPr lang="en-US" sz="2400" b="1" dirty="0">
                <a:solidFill>
                  <a:srgbClr val="FF0000"/>
                </a:solidFill>
              </a:rPr>
              <a:t>The Digital Professional (aka Digital Literacy)</a:t>
            </a:r>
            <a:endParaRPr lang="en-GB" sz="2400" b="1" dirty="0">
              <a:solidFill>
                <a:srgbClr val="FF0000"/>
              </a:solidFill>
            </a:endParaRPr>
          </a:p>
          <a:p>
            <a:pPr marL="742950" lvl="1" indent="-285750">
              <a:spcBef>
                <a:spcPct val="20000"/>
              </a:spcBef>
            </a:pPr>
            <a:r>
              <a:rPr lang="en-GB" sz="2800" dirty="0"/>
              <a:t> </a:t>
            </a:r>
            <a:endParaRPr lang="en-US" sz="2800" dirty="0"/>
          </a:p>
        </p:txBody>
      </p:sp>
      <p:pic>
        <p:nvPicPr>
          <p:cNvPr id="5" name="Picture 7" descr="lightning.tiff                                                 0018D7B8Macintosh HD                   BCDAE01C:"/>
          <p:cNvPicPr>
            <a:picLocks noChangeAspect="1" noChangeArrowheads="1"/>
          </p:cNvPicPr>
          <p:nvPr/>
        </p:nvPicPr>
        <p:blipFill>
          <a:blip r:embed="rId3">
            <a:alphaModFix amt="89000"/>
            <a:extLst/>
          </a:blip>
          <a:srcRect/>
          <a:stretch>
            <a:fillRect/>
          </a:stretch>
        </p:blipFill>
        <p:spPr bwMode="auto">
          <a:xfrm>
            <a:off x="5003800" y="1916113"/>
            <a:ext cx="3384550" cy="3500437"/>
          </a:xfrm>
          <a:prstGeom prst="rect">
            <a:avLst/>
          </a:prstGeom>
          <a:solidFill>
            <a:schemeClr val="bg1">
              <a:alpha val="63136"/>
            </a:schemeClr>
          </a:solidFill>
          <a:ln>
            <a:noFill/>
          </a:ln>
          <a:effectLst>
            <a:softEdge rad="152400"/>
          </a:effectLs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latin typeface="Calibri" pitchFamily="-65" charset="0"/>
              </a:rPr>
              <a:t>Pedagogy, Identity, The Digital Professional – 3 </a:t>
            </a:r>
            <a:r>
              <a:rPr lang="en-US" sz="2400" b="1" dirty="0">
                <a:latin typeface="Calibri" pitchFamily="-65" charset="0"/>
              </a:rPr>
              <a:t>R</a:t>
            </a:r>
            <a:r>
              <a:rPr lang="en-US" sz="2400" b="1" dirty="0" smtClean="0">
                <a:latin typeface="Calibri" pitchFamily="-65" charset="0"/>
              </a:rPr>
              <a:t>elated Areas</a:t>
            </a:r>
            <a:endParaRPr lang="en-US" sz="2400" dirty="0"/>
          </a:p>
        </p:txBody>
      </p:sp>
      <p:sp>
        <p:nvSpPr>
          <p:cNvPr id="3" name="Content Placeholder 2"/>
          <p:cNvSpPr>
            <a:spLocks noGrp="1"/>
          </p:cNvSpPr>
          <p:nvPr>
            <p:ph idx="1"/>
          </p:nvPr>
        </p:nvSpPr>
        <p:spPr/>
        <p:txBody>
          <a:bodyPr/>
          <a:lstStyle/>
          <a:p>
            <a:endParaRPr lang="en-US" dirty="0"/>
          </a:p>
        </p:txBody>
      </p:sp>
      <p:sp>
        <p:nvSpPr>
          <p:cNvPr id="4" name="Oval 3"/>
          <p:cNvSpPr/>
          <p:nvPr/>
        </p:nvSpPr>
        <p:spPr>
          <a:xfrm>
            <a:off x="1928794" y="1500174"/>
            <a:ext cx="3048000" cy="2667000"/>
          </a:xfrm>
          <a:prstGeom prst="ellipse">
            <a:avLst/>
          </a:prstGeom>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Conceptions of Learning and Teaching</a:t>
            </a:r>
          </a:p>
        </p:txBody>
      </p:sp>
      <p:sp>
        <p:nvSpPr>
          <p:cNvPr id="5" name="Oval 4"/>
          <p:cNvSpPr/>
          <p:nvPr/>
        </p:nvSpPr>
        <p:spPr>
          <a:xfrm>
            <a:off x="4286248" y="1571612"/>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smtClean="0"/>
              <a:t>Identities</a:t>
            </a:r>
            <a:endParaRPr lang="en-US" dirty="0"/>
          </a:p>
        </p:txBody>
      </p:sp>
      <p:sp>
        <p:nvSpPr>
          <p:cNvPr id="6" name="Oval 5"/>
          <p:cNvSpPr/>
          <p:nvPr/>
        </p:nvSpPr>
        <p:spPr>
          <a:xfrm>
            <a:off x="3214678" y="3143248"/>
            <a:ext cx="3048000" cy="2667000"/>
          </a:xfrm>
          <a:prstGeom prst="ellipse">
            <a:avLst/>
          </a:prstGeom>
          <a:solidFill>
            <a:schemeClr val="lt1">
              <a:alpha val="0"/>
            </a:schemeClr>
          </a:solidFill>
          <a:ln w="34925" cap="flat" cmpd="sng" algn="ctr">
            <a:solidFill>
              <a:schemeClr val="accent2">
                <a:lumMod val="60000"/>
                <a:lumOff val="40000"/>
              </a:schemeClr>
            </a:solidFill>
            <a:prstDash val="solid"/>
            <a:round/>
            <a:headEnd type="none" w="med" len="med"/>
            <a:tailEnd type="none" w="med" len="med"/>
          </a:ln>
          <a:effectLst/>
        </p:spPr>
        <p:style>
          <a:lnRef idx="2">
            <a:schemeClr val="accent1"/>
          </a:lnRef>
          <a:fillRef idx="1">
            <a:schemeClr val="lt1"/>
          </a:fillRef>
          <a:effectRef idx="0">
            <a:schemeClr val="accent1"/>
          </a:effectRef>
          <a:fontRef idx="minor">
            <a:schemeClr val="dk1"/>
          </a:fontRef>
        </p:style>
        <p:txBody>
          <a:bodyPr anchor="ctr"/>
          <a:lstStyle/>
          <a:p>
            <a:pPr algn="ctr">
              <a:defRPr/>
            </a:pPr>
            <a:r>
              <a:rPr lang="en-US" dirty="0"/>
              <a:t>Digital </a:t>
            </a:r>
            <a:r>
              <a:rPr lang="en-US" dirty="0" smtClean="0"/>
              <a:t>Professionalism</a:t>
            </a:r>
            <a:endParaRPr lang="en-US" dirty="0"/>
          </a:p>
        </p:txBody>
      </p:sp>
    </p:spTree>
    <p:extLst>
      <p:ext uri="{BB962C8B-B14F-4D97-AF65-F5344CB8AC3E}">
        <p14:creationId xmlns:p14="http://schemas.microsoft.com/office/powerpoint/2010/main" val="7997321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14348" y="1643050"/>
            <a:ext cx="3185797" cy="2869725"/>
          </a:xfrm>
          <a:prstGeom prst="ellipse">
            <a:avLst/>
          </a:prstGeom>
          <a:effectLst>
            <a:outerShdw blurRad="40000" dist="23000" dir="5400000" rotWithShape="0">
              <a:srgbClr val="000000">
                <a:alpha val="35000"/>
              </a:srgbClr>
            </a:outerShdw>
            <a:reflection blurRad="6350" stA="50000" endA="300" endPos="5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Conceptions of Learning and Teaching</a:t>
            </a:r>
            <a:endParaRPr lang="en-US" sz="2200" dirty="0"/>
          </a:p>
        </p:txBody>
      </p:sp>
      <p:sp>
        <p:nvSpPr>
          <p:cNvPr id="6" name="TextBox 5"/>
          <p:cNvSpPr txBox="1"/>
          <p:nvPr/>
        </p:nvSpPr>
        <p:spPr>
          <a:xfrm>
            <a:off x="4500562" y="1357298"/>
            <a:ext cx="3558988" cy="1200329"/>
          </a:xfrm>
          <a:prstGeom prst="rect">
            <a:avLst/>
          </a:prstGeom>
          <a:noFill/>
        </p:spPr>
        <p:txBody>
          <a:bodyPr wrap="none" rtlCol="0">
            <a:spAutoFit/>
          </a:bodyPr>
          <a:lstStyle/>
          <a:p>
            <a:pPr algn="ctr"/>
            <a:r>
              <a:rPr lang="en-GB" sz="2400" dirty="0" smtClean="0"/>
              <a:t>How do we conceive of </a:t>
            </a:r>
          </a:p>
          <a:p>
            <a:pPr algn="ctr"/>
            <a:r>
              <a:rPr lang="en-GB" sz="2400" dirty="0" smtClean="0"/>
              <a:t>teaching and learning</a:t>
            </a:r>
          </a:p>
          <a:p>
            <a:pPr algn="ctr"/>
            <a:r>
              <a:rPr lang="en-GB" sz="2400" dirty="0" smtClean="0"/>
              <a:t>in our discipline/context?</a:t>
            </a:r>
            <a:endParaRPr lang="en-GB" sz="2400" dirty="0"/>
          </a:p>
        </p:txBody>
      </p:sp>
      <p:sp>
        <p:nvSpPr>
          <p:cNvPr id="7" name="TextBox 6"/>
          <p:cNvSpPr txBox="1"/>
          <p:nvPr/>
        </p:nvSpPr>
        <p:spPr>
          <a:xfrm>
            <a:off x="3874804" y="3000372"/>
            <a:ext cx="5096268" cy="2677656"/>
          </a:xfrm>
          <a:prstGeom prst="rect">
            <a:avLst/>
          </a:prstGeom>
          <a:noFill/>
        </p:spPr>
        <p:txBody>
          <a:bodyPr wrap="none" rtlCol="0">
            <a:spAutoFit/>
          </a:bodyPr>
          <a:lstStyle/>
          <a:p>
            <a:pPr algn="ctr"/>
            <a:r>
              <a:rPr lang="en-GB" sz="2400" i="1" dirty="0" smtClean="0"/>
              <a:t>“The overriding thing this has</a:t>
            </a:r>
          </a:p>
          <a:p>
            <a:pPr algn="ctr"/>
            <a:r>
              <a:rPr lang="en-GB" sz="2400" i="1" dirty="0" smtClean="0"/>
              <a:t>made me most aware of is</a:t>
            </a:r>
          </a:p>
          <a:p>
            <a:pPr algn="ctr"/>
            <a:r>
              <a:rPr lang="en-GB" sz="2400" i="1" dirty="0"/>
              <a:t>h</a:t>
            </a:r>
            <a:r>
              <a:rPr lang="en-GB" sz="2400" i="1" dirty="0" smtClean="0"/>
              <a:t>ow much is implicit [in a brief]</a:t>
            </a:r>
          </a:p>
          <a:p>
            <a:pPr algn="ctr"/>
            <a:r>
              <a:rPr lang="en-GB" sz="2400" i="1" dirty="0"/>
              <a:t>t</a:t>
            </a:r>
            <a:r>
              <a:rPr lang="en-GB" sz="2400" i="1" dirty="0" smtClean="0"/>
              <a:t>hat you take for granted.  But only</a:t>
            </a:r>
          </a:p>
          <a:p>
            <a:pPr algn="ctr"/>
            <a:r>
              <a:rPr lang="en-GB" sz="2400" i="1" dirty="0"/>
              <a:t>o</a:t>
            </a:r>
            <a:r>
              <a:rPr lang="en-GB" sz="2400" i="1" dirty="0" smtClean="0"/>
              <a:t>nce you list and catalogue things</a:t>
            </a:r>
          </a:p>
          <a:p>
            <a:pPr algn="ctr"/>
            <a:r>
              <a:rPr lang="en-GB" sz="2400" i="1" dirty="0"/>
              <a:t>t</a:t>
            </a:r>
            <a:r>
              <a:rPr lang="en-GB" sz="2400" i="1" dirty="0" smtClean="0"/>
              <a:t>hat you know how much you impart</a:t>
            </a:r>
          </a:p>
          <a:p>
            <a:pPr algn="ctr"/>
            <a:r>
              <a:rPr lang="en-GB" sz="2400" i="1" dirty="0"/>
              <a:t>t</a:t>
            </a:r>
            <a:r>
              <a:rPr lang="en-GB" sz="2400" i="1" dirty="0" smtClean="0"/>
              <a:t>o students.” Fashion lecturer</a:t>
            </a:r>
            <a:endParaRPr lang="en-GB" sz="2400" i="1" dirty="0"/>
          </a:p>
        </p:txBody>
      </p:sp>
    </p:spTree>
    <p:extLst>
      <p:ext uri="{BB962C8B-B14F-4D97-AF65-F5344CB8AC3E}">
        <p14:creationId xmlns:p14="http://schemas.microsoft.com/office/powerpoint/2010/main" val="28195234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14348" y="1643050"/>
            <a:ext cx="3185797" cy="2869725"/>
          </a:xfrm>
          <a:prstGeom prst="ellipse">
            <a:avLst/>
          </a:prstGeom>
          <a:effectLst>
            <a:outerShdw blurRad="40000" dist="23000" dir="5400000" rotWithShape="0">
              <a:srgbClr val="000000">
                <a:alpha val="35000"/>
              </a:srgbClr>
            </a:outerShdw>
            <a:reflection blurRad="6350" stA="50000" endA="300" endPos="5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Conceptions of Learning and Teaching</a:t>
            </a:r>
            <a:endParaRPr lang="en-US" sz="2200" dirty="0"/>
          </a:p>
        </p:txBody>
      </p:sp>
      <p:sp>
        <p:nvSpPr>
          <p:cNvPr id="6" name="TextBox 5"/>
          <p:cNvSpPr txBox="1"/>
          <p:nvPr/>
        </p:nvSpPr>
        <p:spPr>
          <a:xfrm>
            <a:off x="4500562" y="1357298"/>
            <a:ext cx="3558988" cy="1200329"/>
          </a:xfrm>
          <a:prstGeom prst="rect">
            <a:avLst/>
          </a:prstGeom>
          <a:noFill/>
        </p:spPr>
        <p:txBody>
          <a:bodyPr wrap="none" rtlCol="0">
            <a:spAutoFit/>
          </a:bodyPr>
          <a:lstStyle/>
          <a:p>
            <a:pPr algn="ctr"/>
            <a:r>
              <a:rPr lang="en-GB" sz="2400" dirty="0" smtClean="0"/>
              <a:t>How do we conceive of </a:t>
            </a:r>
          </a:p>
          <a:p>
            <a:pPr algn="ctr"/>
            <a:r>
              <a:rPr lang="en-GB" sz="2400" dirty="0" smtClean="0"/>
              <a:t>teaching and learning</a:t>
            </a:r>
          </a:p>
          <a:p>
            <a:pPr algn="ctr"/>
            <a:r>
              <a:rPr lang="en-GB" sz="2400" dirty="0" smtClean="0"/>
              <a:t>in our discipline/context?</a:t>
            </a:r>
            <a:endParaRPr lang="en-GB" sz="2400" dirty="0"/>
          </a:p>
        </p:txBody>
      </p:sp>
      <p:sp>
        <p:nvSpPr>
          <p:cNvPr id="7" name="TextBox 6"/>
          <p:cNvSpPr txBox="1"/>
          <p:nvPr/>
        </p:nvSpPr>
        <p:spPr>
          <a:xfrm>
            <a:off x="3807283" y="2786058"/>
            <a:ext cx="5336717" cy="3785652"/>
          </a:xfrm>
          <a:prstGeom prst="rect">
            <a:avLst/>
          </a:prstGeom>
          <a:noFill/>
        </p:spPr>
        <p:txBody>
          <a:bodyPr wrap="none" rtlCol="0">
            <a:spAutoFit/>
          </a:bodyPr>
          <a:lstStyle/>
          <a:p>
            <a:pPr algn="ctr"/>
            <a:r>
              <a:rPr lang="en-GB" sz="2400" i="1" dirty="0" smtClean="0"/>
              <a:t>“What might be putting off the part</a:t>
            </a:r>
          </a:p>
          <a:p>
            <a:pPr algn="ctr"/>
            <a:r>
              <a:rPr lang="en-GB" sz="2400" i="1" dirty="0" smtClean="0"/>
              <a:t>time lectures here is that they</a:t>
            </a:r>
          </a:p>
          <a:p>
            <a:pPr algn="ctr"/>
            <a:r>
              <a:rPr lang="en-GB" sz="2400" i="1" dirty="0" smtClean="0"/>
              <a:t>feel vulnerable.  There is the problem</a:t>
            </a:r>
          </a:p>
          <a:p>
            <a:pPr algn="ctr"/>
            <a:r>
              <a:rPr lang="en-GB" sz="2400" i="1" dirty="0" smtClean="0"/>
              <a:t>of control of what the students</a:t>
            </a:r>
          </a:p>
          <a:p>
            <a:pPr algn="ctr"/>
            <a:r>
              <a:rPr lang="en-GB" sz="2400" i="1" dirty="0" smtClean="0"/>
              <a:t>can access.  If everything is online it </a:t>
            </a:r>
          </a:p>
          <a:p>
            <a:pPr algn="ctr"/>
            <a:r>
              <a:rPr lang="en-GB" sz="2400" i="1" dirty="0" smtClean="0"/>
              <a:t>stops the tutor controlling what </a:t>
            </a:r>
          </a:p>
          <a:p>
            <a:pPr algn="ctr"/>
            <a:r>
              <a:rPr lang="en-GB" sz="2400" i="1" dirty="0" smtClean="0"/>
              <a:t>the students are being introduced to </a:t>
            </a:r>
          </a:p>
          <a:p>
            <a:pPr algn="ctr"/>
            <a:r>
              <a:rPr lang="en-GB" sz="2400" i="1" dirty="0" smtClean="0"/>
              <a:t>and when... they could get all their </a:t>
            </a:r>
          </a:p>
          <a:p>
            <a:pPr algn="ctr"/>
            <a:r>
              <a:rPr lang="en-GB" sz="2400" i="1" dirty="0" smtClean="0"/>
              <a:t>information and then avoid coming...” </a:t>
            </a:r>
          </a:p>
          <a:p>
            <a:pPr algn="ctr"/>
            <a:r>
              <a:rPr lang="en-GB" sz="2400" i="1" dirty="0" smtClean="0"/>
              <a:t>Lecturer</a:t>
            </a:r>
            <a:endParaRPr lang="en-GB" sz="2400" i="1" dirty="0"/>
          </a:p>
        </p:txBody>
      </p:sp>
    </p:spTree>
    <p:extLst>
      <p:ext uri="{BB962C8B-B14F-4D97-AF65-F5344CB8AC3E}">
        <p14:creationId xmlns:p14="http://schemas.microsoft.com/office/powerpoint/2010/main" val="15395484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14348" y="1643050"/>
            <a:ext cx="3185797" cy="2869725"/>
          </a:xfrm>
          <a:prstGeom prst="ellipse">
            <a:avLst/>
          </a:prstGeom>
          <a:effectLst>
            <a:outerShdw blurRad="40000" dist="23000" dir="5400000" rotWithShape="0">
              <a:srgbClr val="000000">
                <a:alpha val="35000"/>
              </a:srgbClr>
            </a:outerShdw>
            <a:reflection blurRad="6350" stA="50000" endA="300" endPos="5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Identities</a:t>
            </a:r>
            <a:endParaRPr lang="en-US" sz="2200" dirty="0"/>
          </a:p>
        </p:txBody>
      </p:sp>
      <p:sp>
        <p:nvSpPr>
          <p:cNvPr id="6" name="TextBox 5"/>
          <p:cNvSpPr txBox="1"/>
          <p:nvPr/>
        </p:nvSpPr>
        <p:spPr>
          <a:xfrm>
            <a:off x="4570296" y="1357298"/>
            <a:ext cx="3419526" cy="1200329"/>
          </a:xfrm>
          <a:prstGeom prst="rect">
            <a:avLst/>
          </a:prstGeom>
          <a:noFill/>
        </p:spPr>
        <p:txBody>
          <a:bodyPr wrap="none" rtlCol="0">
            <a:spAutoFit/>
          </a:bodyPr>
          <a:lstStyle/>
          <a:p>
            <a:pPr algn="ctr"/>
            <a:r>
              <a:rPr lang="en-GB" sz="2400" dirty="0" smtClean="0"/>
              <a:t>How do we position</a:t>
            </a:r>
          </a:p>
          <a:p>
            <a:pPr algn="ctr"/>
            <a:r>
              <a:rPr lang="en-GB" sz="2400" dirty="0"/>
              <a:t>o</a:t>
            </a:r>
            <a:r>
              <a:rPr lang="en-GB" sz="2400" dirty="0" smtClean="0"/>
              <a:t>urselves in relation to </a:t>
            </a:r>
          </a:p>
          <a:p>
            <a:pPr algn="ctr"/>
            <a:r>
              <a:rPr lang="en-GB" sz="2400" dirty="0"/>
              <a:t>t</a:t>
            </a:r>
            <a:r>
              <a:rPr lang="en-GB" sz="2400" dirty="0" smtClean="0"/>
              <a:t>eaching practice?</a:t>
            </a:r>
            <a:endParaRPr lang="en-GB" sz="2400" dirty="0"/>
          </a:p>
        </p:txBody>
      </p:sp>
      <p:sp>
        <p:nvSpPr>
          <p:cNvPr id="7" name="TextBox 6"/>
          <p:cNvSpPr txBox="1"/>
          <p:nvPr/>
        </p:nvSpPr>
        <p:spPr>
          <a:xfrm>
            <a:off x="4045536" y="3000372"/>
            <a:ext cx="4754828" cy="2308324"/>
          </a:xfrm>
          <a:prstGeom prst="rect">
            <a:avLst/>
          </a:prstGeom>
          <a:noFill/>
        </p:spPr>
        <p:txBody>
          <a:bodyPr wrap="none" rtlCol="0">
            <a:spAutoFit/>
          </a:bodyPr>
          <a:lstStyle/>
          <a:p>
            <a:pPr algn="ctr"/>
            <a:r>
              <a:rPr lang="en-GB" sz="2400" i="1" dirty="0" smtClean="0"/>
              <a:t>“Having done this [using video</a:t>
            </a:r>
          </a:p>
          <a:p>
            <a:pPr algn="ctr"/>
            <a:r>
              <a:rPr lang="en-GB" sz="2400" i="1" dirty="0"/>
              <a:t>r</a:t>
            </a:r>
            <a:r>
              <a:rPr lang="en-GB" sz="2400" i="1" dirty="0" smtClean="0"/>
              <a:t>ecordings of textile creation </a:t>
            </a:r>
          </a:p>
          <a:p>
            <a:pPr algn="ctr"/>
            <a:r>
              <a:rPr lang="en-GB" sz="2400" i="1" dirty="0"/>
              <a:t>p</a:t>
            </a:r>
            <a:r>
              <a:rPr lang="en-GB" sz="2400" i="1" dirty="0" smtClean="0"/>
              <a:t>rocesses] I am also using it in</a:t>
            </a:r>
          </a:p>
          <a:p>
            <a:pPr algn="ctr"/>
            <a:r>
              <a:rPr lang="en-GB" sz="2400" i="1" dirty="0"/>
              <a:t>m</a:t>
            </a:r>
            <a:r>
              <a:rPr lang="en-GB" sz="2400" i="1" dirty="0" smtClean="0"/>
              <a:t>y work as a textile designer and</a:t>
            </a:r>
          </a:p>
          <a:p>
            <a:pPr algn="ctr"/>
            <a:r>
              <a:rPr lang="en-GB" sz="2400" i="1" dirty="0"/>
              <a:t>h</a:t>
            </a:r>
            <a:r>
              <a:rPr lang="en-GB" sz="2400" i="1" dirty="0" smtClean="0"/>
              <a:t>ave used it in a collaboration in </a:t>
            </a:r>
          </a:p>
          <a:p>
            <a:pPr algn="ctr"/>
            <a:r>
              <a:rPr lang="en-GB" sz="2400" i="1" dirty="0" smtClean="0"/>
              <a:t>Denmark.” Textile lecturer</a:t>
            </a:r>
            <a:endParaRPr lang="en-GB" sz="2400" i="1" dirty="0"/>
          </a:p>
        </p:txBody>
      </p:sp>
    </p:spTree>
    <p:extLst>
      <p:ext uri="{BB962C8B-B14F-4D97-AF65-F5344CB8AC3E}">
        <p14:creationId xmlns:p14="http://schemas.microsoft.com/office/powerpoint/2010/main" val="3419859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14348" y="1643050"/>
            <a:ext cx="3185797" cy="2869725"/>
          </a:xfrm>
          <a:prstGeom prst="ellipse">
            <a:avLst/>
          </a:prstGeom>
          <a:effectLst>
            <a:outerShdw blurRad="40000" dist="23000" dir="5400000" rotWithShape="0">
              <a:srgbClr val="000000">
                <a:alpha val="35000"/>
              </a:srgbClr>
            </a:outerShdw>
            <a:reflection blurRad="6350" stA="50000" endA="300" endPos="55000" dir="5400000" sy="-100000" algn="bl" rotWithShape="0"/>
          </a:effectLst>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200" dirty="0" smtClean="0"/>
              <a:t>Identities</a:t>
            </a:r>
            <a:endParaRPr lang="en-US" sz="2200" dirty="0"/>
          </a:p>
        </p:txBody>
      </p:sp>
      <p:sp>
        <p:nvSpPr>
          <p:cNvPr id="6" name="TextBox 5"/>
          <p:cNvSpPr txBox="1"/>
          <p:nvPr/>
        </p:nvSpPr>
        <p:spPr>
          <a:xfrm>
            <a:off x="4570296" y="1357298"/>
            <a:ext cx="3419526" cy="1200329"/>
          </a:xfrm>
          <a:prstGeom prst="rect">
            <a:avLst/>
          </a:prstGeom>
          <a:noFill/>
        </p:spPr>
        <p:txBody>
          <a:bodyPr wrap="none" rtlCol="0">
            <a:spAutoFit/>
          </a:bodyPr>
          <a:lstStyle/>
          <a:p>
            <a:pPr algn="ctr"/>
            <a:r>
              <a:rPr lang="en-GB" sz="2400" dirty="0" smtClean="0"/>
              <a:t>How do we position</a:t>
            </a:r>
          </a:p>
          <a:p>
            <a:pPr algn="ctr"/>
            <a:r>
              <a:rPr lang="en-GB" sz="2400" dirty="0"/>
              <a:t>o</a:t>
            </a:r>
            <a:r>
              <a:rPr lang="en-GB" sz="2400" dirty="0" smtClean="0"/>
              <a:t>urselves in relation to </a:t>
            </a:r>
          </a:p>
          <a:p>
            <a:pPr algn="ctr"/>
            <a:r>
              <a:rPr lang="en-GB" sz="2400" dirty="0"/>
              <a:t>t</a:t>
            </a:r>
            <a:r>
              <a:rPr lang="en-GB" sz="2400" dirty="0" smtClean="0"/>
              <a:t>eaching practice?</a:t>
            </a:r>
            <a:endParaRPr lang="en-GB" sz="2400" dirty="0"/>
          </a:p>
        </p:txBody>
      </p:sp>
      <p:sp>
        <p:nvSpPr>
          <p:cNvPr id="7" name="TextBox 6"/>
          <p:cNvSpPr txBox="1"/>
          <p:nvPr/>
        </p:nvSpPr>
        <p:spPr>
          <a:xfrm>
            <a:off x="3637593" y="3000372"/>
            <a:ext cx="5570756" cy="2677656"/>
          </a:xfrm>
          <a:prstGeom prst="rect">
            <a:avLst/>
          </a:prstGeom>
          <a:noFill/>
        </p:spPr>
        <p:txBody>
          <a:bodyPr wrap="none" rtlCol="0">
            <a:spAutoFit/>
          </a:bodyPr>
          <a:lstStyle/>
          <a:p>
            <a:pPr algn="ctr"/>
            <a:r>
              <a:rPr lang="en-GB" sz="2400" i="1" dirty="0" smtClean="0"/>
              <a:t>“With most technicians I talk </a:t>
            </a:r>
          </a:p>
          <a:p>
            <a:pPr algn="ctr"/>
            <a:r>
              <a:rPr lang="en-GB" sz="2400" i="1" dirty="0" smtClean="0"/>
              <a:t>to its just completely off </a:t>
            </a:r>
          </a:p>
          <a:p>
            <a:pPr algn="ctr"/>
            <a:r>
              <a:rPr lang="en-GB" sz="2400" i="1" dirty="0" smtClean="0"/>
              <a:t>of their radar and they don’t</a:t>
            </a:r>
          </a:p>
          <a:p>
            <a:pPr algn="ctr"/>
            <a:r>
              <a:rPr lang="en-GB" sz="2400" i="1" dirty="0" smtClean="0"/>
              <a:t>understand what I am talking about.</a:t>
            </a:r>
          </a:p>
          <a:p>
            <a:pPr algn="ctr"/>
            <a:r>
              <a:rPr lang="en-GB" sz="2400" i="1" dirty="0" smtClean="0"/>
              <a:t>Or if they do they are fearful of it, cause</a:t>
            </a:r>
          </a:p>
          <a:p>
            <a:pPr algn="ctr"/>
            <a:r>
              <a:rPr lang="en-GB" sz="2400" i="1" dirty="0" smtClean="0"/>
              <a:t>It is that trade secret thing again.” </a:t>
            </a:r>
          </a:p>
          <a:p>
            <a:pPr algn="ctr"/>
            <a:r>
              <a:rPr lang="en-GB" sz="2400" i="1" dirty="0" smtClean="0"/>
              <a:t>Technician</a:t>
            </a:r>
            <a:endParaRPr lang="en-GB" sz="2400" i="1" dirty="0"/>
          </a:p>
        </p:txBody>
      </p:sp>
    </p:spTree>
    <p:extLst>
      <p:ext uri="{BB962C8B-B14F-4D97-AF65-F5344CB8AC3E}">
        <p14:creationId xmlns:p14="http://schemas.microsoft.com/office/powerpoint/2010/main" val="37995278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4089</TotalTime>
  <Words>1138</Words>
  <Application>Microsoft Macintosh PowerPoint</Application>
  <PresentationFormat>On-screen Show (4:3)</PresentationFormat>
  <Paragraphs>154</Paragraphs>
  <Slides>19</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Default Design</vt:lpstr>
      <vt:lpstr>Document</vt:lpstr>
      <vt:lpstr>OERs as a Driver for Change in Art College Education  Project Report from ALTO UK An OER Phase 3 JISC Project </vt:lpstr>
      <vt:lpstr>ALTO UK Project Overview</vt:lpstr>
      <vt:lpstr>Some Outputs</vt:lpstr>
      <vt:lpstr>Unanticipated Outcomes – 3 Areas of interest</vt:lpstr>
      <vt:lpstr>Pedagogy, Identity, The Digital Professional – 3 Related Areas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vector>
  </TitlesOfParts>
  <Company>University of Ulster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Library</dc:creator>
  <cp:lastModifiedBy>john casey</cp:lastModifiedBy>
  <cp:revision>730</cp:revision>
  <dcterms:created xsi:type="dcterms:W3CDTF">2012-10-12T21:59:05Z</dcterms:created>
  <dcterms:modified xsi:type="dcterms:W3CDTF">2012-10-18T07:50:11Z</dcterms:modified>
</cp:coreProperties>
</file>